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나눔고딕 ExtraBold" panose="020D0904000000000000" pitchFamily="50" charset="-127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312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3093156" h="3506727">
                <a:moveTo>
                  <a:pt x="0" y="0"/>
                </a:moveTo>
                <a:lnTo>
                  <a:pt x="3093156" y="0"/>
                </a:lnTo>
                <a:lnTo>
                  <a:pt x="3093156" y="3506727"/>
                </a:lnTo>
                <a:lnTo>
                  <a:pt x="0" y="3506727"/>
                </a:lnTo>
                <a:lnTo>
                  <a:pt x="0" y="0"/>
                </a:lnTo>
              </a:path>
            </a:pathLst>
          </a:custGeom>
          <a:solidFill>
            <a:srgbClr val="BCCBCE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144000" y="0"/>
            <a:ext cx="9144000" cy="7924800"/>
          </a:xfrm>
          <a:custGeom>
            <a:avLst/>
            <a:gdLst/>
            <a:ahLst/>
            <a:cxnLst/>
            <a:rect l="l" t="t" r="r" b="b"/>
            <a:pathLst>
              <a:path w="9144000" h="7924800">
                <a:moveTo>
                  <a:pt x="0" y="0"/>
                </a:moveTo>
                <a:lnTo>
                  <a:pt x="9144000" y="0"/>
                </a:lnTo>
                <a:lnTo>
                  <a:pt x="9144000" y="7924800"/>
                </a:lnTo>
                <a:lnTo>
                  <a:pt x="0" y="792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000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38225"/>
            <a:ext cx="7459754" cy="240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99"/>
              </a:lnSpc>
              <a:spcBef>
                <a:spcPct val="0"/>
              </a:spcBef>
            </a:pPr>
            <a:r>
              <a:rPr lang="en-US" sz="7999" u="none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7999" u="none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999" u="none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7999" u="none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1차 </a:t>
            </a:r>
            <a:r>
              <a:rPr lang="en-US" sz="7999" u="none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미니</a:t>
            </a:r>
            <a:r>
              <a:rPr lang="en-US" sz="7999" u="none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999" u="none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endParaRPr lang="en-US" sz="7999" u="none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01722" y="8803894"/>
            <a:ext cx="8428556" cy="604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4000" spc="215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2023.06.29 </a:t>
            </a:r>
            <a:r>
              <a:rPr lang="en-US" sz="4000" spc="215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김재현</a:t>
            </a:r>
            <a:r>
              <a:rPr lang="en-US" sz="4000" spc="215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4000" spc="215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김정훈</a:t>
            </a:r>
            <a:r>
              <a:rPr lang="en-US" sz="4000" spc="215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4000" spc="215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하진석</a:t>
            </a:r>
            <a:endParaRPr lang="en-US" sz="4000" spc="215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9619329"/>
            <a:ext cx="18287996" cy="667671"/>
          </a:xfrm>
          <a:custGeom>
            <a:avLst/>
            <a:gdLst/>
            <a:ahLst/>
            <a:cxnLst/>
            <a:rect l="l" t="t" r="r" b="b"/>
            <a:pathLst>
              <a:path w="4816592" h="175847">
                <a:moveTo>
                  <a:pt x="0" y="0"/>
                </a:moveTo>
                <a:lnTo>
                  <a:pt x="4816592" y="0"/>
                </a:lnTo>
                <a:lnTo>
                  <a:pt x="4816592" y="175847"/>
                </a:lnTo>
                <a:lnTo>
                  <a:pt x="0" y="175847"/>
                </a:lnTo>
                <a:lnTo>
                  <a:pt x="0" y="0"/>
                </a:lnTo>
              </a:path>
            </a:pathLst>
          </a:custGeom>
          <a:solidFill>
            <a:srgbClr val="BCCBCE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79268" y="1856087"/>
            <a:ext cx="8085165" cy="6574826"/>
          </a:xfrm>
          <a:custGeom>
            <a:avLst/>
            <a:gdLst/>
            <a:ahLst/>
            <a:cxnLst/>
            <a:rect l="l" t="t" r="r" b="b"/>
            <a:pathLst>
              <a:path w="8085165" h="6574826">
                <a:moveTo>
                  <a:pt x="0" y="0"/>
                </a:moveTo>
                <a:lnTo>
                  <a:pt x="8085165" y="0"/>
                </a:lnTo>
                <a:lnTo>
                  <a:pt x="8085165" y="6574826"/>
                </a:lnTo>
                <a:lnTo>
                  <a:pt x="0" y="6574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493" r="-89320" b="-849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8850979" y="1856087"/>
            <a:ext cx="8408321" cy="6574826"/>
          </a:xfrm>
          <a:custGeom>
            <a:avLst/>
            <a:gdLst/>
            <a:ahLst/>
            <a:cxnLst/>
            <a:rect l="l" t="t" r="r" b="b"/>
            <a:pathLst>
              <a:path w="8408321" h="6574826">
                <a:moveTo>
                  <a:pt x="0" y="0"/>
                </a:moveTo>
                <a:lnTo>
                  <a:pt x="8408321" y="0"/>
                </a:lnTo>
                <a:lnTo>
                  <a:pt x="8408321" y="6574826"/>
                </a:lnTo>
                <a:lnTo>
                  <a:pt x="0" y="6574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561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379268" y="589280"/>
            <a:ext cx="9773789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9"/>
              </a:lnSpc>
              <a:spcBef>
                <a:spcPct val="0"/>
              </a:spcBef>
            </a:pP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벅스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208794" y="8600027"/>
            <a:ext cx="9261288" cy="1034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Docker를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이용하여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SQL서버에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접속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후 </a:t>
            </a:r>
          </a:p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project1이라는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데이터베이스를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생성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87704" y="8600027"/>
            <a:ext cx="6534869" cy="1019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project1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데이터베이스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안에</a:t>
            </a:r>
            <a:endParaRPr lang="en-US" sz="3200" spc="192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bugs,genie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table생성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C0148E7F-7D58-333F-2307-9C3EE630ABD3}"/>
              </a:ext>
            </a:extLst>
          </p:cNvPr>
          <p:cNvSpPr/>
          <p:nvPr/>
        </p:nvSpPr>
        <p:spPr>
          <a:xfrm>
            <a:off x="1" y="342900"/>
            <a:ext cx="18287996" cy="0"/>
          </a:xfrm>
          <a:prstGeom prst="line">
            <a:avLst/>
          </a:prstGeom>
          <a:ln w="38100" cap="flat">
            <a:solidFill>
              <a:srgbClr val="5468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9619329"/>
            <a:ext cx="18287996" cy="667671"/>
          </a:xfrm>
          <a:custGeom>
            <a:avLst/>
            <a:gdLst/>
            <a:ahLst/>
            <a:cxnLst/>
            <a:rect l="l" t="t" r="r" b="b"/>
            <a:pathLst>
              <a:path w="4816592" h="175847">
                <a:moveTo>
                  <a:pt x="0" y="0"/>
                </a:moveTo>
                <a:lnTo>
                  <a:pt x="4816592" y="0"/>
                </a:lnTo>
                <a:lnTo>
                  <a:pt x="4816592" y="175847"/>
                </a:lnTo>
                <a:lnTo>
                  <a:pt x="0" y="175847"/>
                </a:lnTo>
                <a:lnTo>
                  <a:pt x="0" y="0"/>
                </a:lnTo>
              </a:path>
            </a:pathLst>
          </a:custGeom>
          <a:solidFill>
            <a:srgbClr val="BCCBCE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506484" y="1926680"/>
            <a:ext cx="13275031" cy="6419457"/>
          </a:xfrm>
          <a:custGeom>
            <a:avLst/>
            <a:gdLst/>
            <a:ahLst/>
            <a:cxnLst/>
            <a:rect l="l" t="t" r="r" b="b"/>
            <a:pathLst>
              <a:path w="13275031" h="6419457">
                <a:moveTo>
                  <a:pt x="0" y="0"/>
                </a:moveTo>
                <a:lnTo>
                  <a:pt x="13275032" y="0"/>
                </a:lnTo>
                <a:lnTo>
                  <a:pt x="13275032" y="6419457"/>
                </a:lnTo>
                <a:lnTo>
                  <a:pt x="0" y="6419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634" r="-20938" b="-10116"/>
            </a:stretch>
          </a:blipFill>
          <a:ln w="47625">
            <a:solidFill>
              <a:srgbClr val="EDEAE5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79268" y="589280"/>
            <a:ext cx="9773789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9"/>
              </a:lnSpc>
              <a:spcBef>
                <a:spcPct val="0"/>
              </a:spcBef>
            </a:pP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벅스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06484" y="8447746"/>
            <a:ext cx="13275031" cy="1019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DataFrame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내보내기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수업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응용하여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엑셀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내용을</a:t>
            </a:r>
            <a:endParaRPr lang="en-US" sz="3200" spc="192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MYSQL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Table에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전송</a:t>
            </a:r>
            <a:endParaRPr lang="en-US" sz="3200" spc="192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6299C73C-84A1-7617-BE39-420566BC4791}"/>
              </a:ext>
            </a:extLst>
          </p:cNvPr>
          <p:cNvSpPr/>
          <p:nvPr/>
        </p:nvSpPr>
        <p:spPr>
          <a:xfrm>
            <a:off x="1" y="342900"/>
            <a:ext cx="18287996" cy="0"/>
          </a:xfrm>
          <a:prstGeom prst="line">
            <a:avLst/>
          </a:prstGeom>
          <a:ln w="38100" cap="flat">
            <a:solidFill>
              <a:srgbClr val="5468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9619329"/>
            <a:ext cx="18287996" cy="667671"/>
          </a:xfrm>
          <a:custGeom>
            <a:avLst/>
            <a:gdLst/>
            <a:ahLst/>
            <a:cxnLst/>
            <a:rect l="l" t="t" r="r" b="b"/>
            <a:pathLst>
              <a:path w="4816592" h="175847">
                <a:moveTo>
                  <a:pt x="0" y="0"/>
                </a:moveTo>
                <a:lnTo>
                  <a:pt x="4816592" y="0"/>
                </a:lnTo>
                <a:lnTo>
                  <a:pt x="4816592" y="175847"/>
                </a:lnTo>
                <a:lnTo>
                  <a:pt x="0" y="175847"/>
                </a:lnTo>
                <a:lnTo>
                  <a:pt x="0" y="0"/>
                </a:lnTo>
              </a:path>
            </a:pathLst>
          </a:custGeom>
          <a:solidFill>
            <a:srgbClr val="BCCBCE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79268" y="1765621"/>
            <a:ext cx="9303423" cy="5843500"/>
          </a:xfrm>
          <a:custGeom>
            <a:avLst/>
            <a:gdLst/>
            <a:ahLst/>
            <a:cxnLst/>
            <a:rect l="l" t="t" r="r" b="b"/>
            <a:pathLst>
              <a:path w="9303423" h="5843500">
                <a:moveTo>
                  <a:pt x="0" y="0"/>
                </a:moveTo>
                <a:lnTo>
                  <a:pt x="9303423" y="0"/>
                </a:lnTo>
                <a:lnTo>
                  <a:pt x="9303423" y="5843500"/>
                </a:lnTo>
                <a:lnTo>
                  <a:pt x="0" y="58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814" r="-88366" b="-2088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79268" y="589280"/>
            <a:ext cx="9773789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9"/>
              </a:lnSpc>
              <a:spcBef>
                <a:spcPct val="0"/>
              </a:spcBef>
            </a:pP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벅스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07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53057" y="3396670"/>
            <a:ext cx="7819804" cy="2595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bugs table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조회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</a:t>
            </a:r>
          </a:p>
          <a:p>
            <a:pPr algn="ctr">
              <a:lnSpc>
                <a:spcPts val="4064"/>
              </a:lnSpc>
            </a:pP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Docker내에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있는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MYSQL에서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>
              <a:lnSpc>
                <a:spcPts val="4064"/>
              </a:lnSpc>
            </a:pP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한글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설정이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제대로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적용되지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않아</a:t>
            </a:r>
            <a:endParaRPr lang="en-US" sz="3200" spc="192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4064"/>
              </a:lnSpc>
            </a:pP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한글이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출력되지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않는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것을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볼 수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있다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ctr">
              <a:lnSpc>
                <a:spcPts val="4064"/>
              </a:lnSpc>
              <a:spcBef>
                <a:spcPct val="0"/>
              </a:spcBef>
            </a:pPr>
            <a:endParaRPr lang="en-US" sz="3200" spc="192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590F4C1F-EF17-199D-4569-5E8B0988CDE9}"/>
              </a:ext>
            </a:extLst>
          </p:cNvPr>
          <p:cNvSpPr/>
          <p:nvPr/>
        </p:nvSpPr>
        <p:spPr>
          <a:xfrm>
            <a:off x="1" y="342900"/>
            <a:ext cx="18287996" cy="0"/>
          </a:xfrm>
          <a:prstGeom prst="line">
            <a:avLst/>
          </a:prstGeom>
          <a:ln w="38100" cap="flat">
            <a:solidFill>
              <a:srgbClr val="5468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9619329"/>
            <a:ext cx="18287996" cy="667671"/>
          </a:xfrm>
          <a:custGeom>
            <a:avLst/>
            <a:gdLst/>
            <a:ahLst/>
            <a:cxnLst/>
            <a:rect l="l" t="t" r="r" b="b"/>
            <a:pathLst>
              <a:path w="4816592" h="175847">
                <a:moveTo>
                  <a:pt x="0" y="0"/>
                </a:moveTo>
                <a:lnTo>
                  <a:pt x="4816592" y="0"/>
                </a:lnTo>
                <a:lnTo>
                  <a:pt x="4816592" y="175847"/>
                </a:lnTo>
                <a:lnTo>
                  <a:pt x="0" y="175847"/>
                </a:lnTo>
                <a:lnTo>
                  <a:pt x="0" y="0"/>
                </a:lnTo>
              </a:path>
            </a:pathLst>
          </a:custGeom>
          <a:solidFill>
            <a:srgbClr val="BCCBCE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79268" y="1600546"/>
            <a:ext cx="12821860" cy="7657754"/>
          </a:xfrm>
          <a:custGeom>
            <a:avLst/>
            <a:gdLst/>
            <a:ahLst/>
            <a:cxnLst/>
            <a:rect l="l" t="t" r="r" b="b"/>
            <a:pathLst>
              <a:path w="12821860" h="7657754">
                <a:moveTo>
                  <a:pt x="0" y="0"/>
                </a:moveTo>
                <a:lnTo>
                  <a:pt x="12821860" y="0"/>
                </a:lnTo>
                <a:lnTo>
                  <a:pt x="12821860" y="7657754"/>
                </a:lnTo>
                <a:lnTo>
                  <a:pt x="0" y="765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91" t="-6841" r="-39920" b="-1684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79268" y="589280"/>
            <a:ext cx="9773789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9"/>
              </a:lnSpc>
              <a:spcBef>
                <a:spcPct val="0"/>
              </a:spcBef>
            </a:pP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벅스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08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25200" y="4310002"/>
            <a:ext cx="4183532" cy="1666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1"/>
              </a:lnSpc>
            </a:pPr>
            <a:r>
              <a:rPr lang="en-US" sz="2599" spc="155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 SQL Workbench </a:t>
            </a:r>
          </a:p>
          <a:p>
            <a:pPr algn="ctr">
              <a:lnSpc>
                <a:spcPts val="3301"/>
              </a:lnSpc>
            </a:pPr>
            <a:r>
              <a:rPr lang="en-US" sz="2599" spc="155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</a:t>
            </a:r>
            <a:r>
              <a:rPr lang="en-US" sz="2599" spc="155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 </a:t>
            </a:r>
            <a:r>
              <a:rPr lang="en-US" sz="2599" spc="155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입력된</a:t>
            </a:r>
            <a:r>
              <a:rPr lang="en-US" sz="2599" spc="155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599" spc="155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데이터는</a:t>
            </a:r>
            <a:endParaRPr lang="en-US" sz="2599" spc="155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301"/>
              </a:lnSpc>
            </a:pPr>
            <a:r>
              <a:rPr lang="en-US" sz="2599" spc="155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제대로</a:t>
            </a:r>
            <a:r>
              <a:rPr lang="en-US" sz="2599" spc="155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599" spc="155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r>
              <a:rPr lang="en-US" sz="2599" spc="155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599" spc="155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되는</a:t>
            </a:r>
            <a:r>
              <a:rPr lang="en-US" sz="2599" spc="155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599" spc="155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것을</a:t>
            </a:r>
            <a:r>
              <a:rPr lang="en-US" sz="2599" spc="155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599" spc="155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sz="2599" spc="155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301"/>
              </a:lnSpc>
              <a:spcBef>
                <a:spcPct val="0"/>
              </a:spcBef>
            </a:pPr>
            <a:r>
              <a:rPr lang="en-US" sz="2599" spc="155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할 수 </a:t>
            </a:r>
            <a:r>
              <a:rPr lang="en-US" sz="2599" spc="155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있음</a:t>
            </a:r>
            <a:endParaRPr lang="en-US" sz="2599" spc="155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B036C409-4BBF-E84E-5A59-EF4BFFF27C74}"/>
              </a:ext>
            </a:extLst>
          </p:cNvPr>
          <p:cNvSpPr/>
          <p:nvPr/>
        </p:nvSpPr>
        <p:spPr>
          <a:xfrm>
            <a:off x="1" y="342900"/>
            <a:ext cx="18287996" cy="0"/>
          </a:xfrm>
          <a:prstGeom prst="line">
            <a:avLst/>
          </a:prstGeom>
          <a:ln w="38100" cap="flat">
            <a:solidFill>
              <a:srgbClr val="5468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9619329"/>
            <a:ext cx="18287996" cy="667671"/>
          </a:xfrm>
          <a:custGeom>
            <a:avLst/>
            <a:gdLst/>
            <a:ahLst/>
            <a:cxnLst/>
            <a:rect l="l" t="t" r="r" b="b"/>
            <a:pathLst>
              <a:path w="4816592" h="175847">
                <a:moveTo>
                  <a:pt x="0" y="0"/>
                </a:moveTo>
                <a:lnTo>
                  <a:pt x="4816592" y="0"/>
                </a:lnTo>
                <a:lnTo>
                  <a:pt x="4816592" y="175847"/>
                </a:lnTo>
                <a:lnTo>
                  <a:pt x="0" y="175847"/>
                </a:lnTo>
                <a:lnTo>
                  <a:pt x="0" y="0"/>
                </a:lnTo>
              </a:path>
            </a:pathLst>
          </a:custGeom>
          <a:solidFill>
            <a:srgbClr val="BCCBCE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83797" y="1926680"/>
            <a:ext cx="8764732" cy="4993391"/>
          </a:xfrm>
          <a:custGeom>
            <a:avLst/>
            <a:gdLst/>
            <a:ahLst/>
            <a:cxnLst/>
            <a:rect l="l" t="t" r="r" b="b"/>
            <a:pathLst>
              <a:path w="8764732" h="4993391">
                <a:moveTo>
                  <a:pt x="0" y="0"/>
                </a:moveTo>
                <a:lnTo>
                  <a:pt x="8764731" y="0"/>
                </a:lnTo>
                <a:lnTo>
                  <a:pt x="8764731" y="4993391"/>
                </a:lnTo>
                <a:lnTo>
                  <a:pt x="0" y="4993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01" t="-1942" b="-8792"/>
            </a:stretch>
          </a:blipFill>
          <a:ln w="38100">
            <a:solidFill>
              <a:srgbClr val="000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79268" y="589280"/>
            <a:ext cx="9773789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9"/>
              </a:lnSpc>
              <a:spcBef>
                <a:spcPct val="0"/>
              </a:spcBef>
            </a:pP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지니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01</a:t>
            </a:r>
          </a:p>
        </p:txBody>
      </p:sp>
      <p:sp>
        <p:nvSpPr>
          <p:cNvPr id="8" name="Freeform 8"/>
          <p:cNvSpPr/>
          <p:nvPr/>
        </p:nvSpPr>
        <p:spPr>
          <a:xfrm>
            <a:off x="11299172" y="1583780"/>
            <a:ext cx="6176060" cy="6842414"/>
          </a:xfrm>
          <a:custGeom>
            <a:avLst/>
            <a:gdLst/>
            <a:ahLst/>
            <a:cxnLst/>
            <a:rect l="l" t="t" r="r" b="b"/>
            <a:pathLst>
              <a:path w="6176060" h="6842414">
                <a:moveTo>
                  <a:pt x="0" y="0"/>
                </a:moveTo>
                <a:lnTo>
                  <a:pt x="6176060" y="0"/>
                </a:lnTo>
                <a:lnTo>
                  <a:pt x="6176060" y="6842414"/>
                </a:lnTo>
                <a:lnTo>
                  <a:pt x="0" y="6842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33143" r="-3314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379268" y="6910546"/>
            <a:ext cx="12498532" cy="2126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3"/>
              </a:lnSpc>
            </a:pPr>
            <a:endParaRPr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74979" lvl="1" indent="-237490">
              <a:lnSpc>
                <a:spcPts val="2793"/>
              </a:lnSpc>
              <a:buFont typeface="Arial"/>
              <a:buChar char="•"/>
            </a:pP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'today'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변수에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날짜를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저장하고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이를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숫자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형식으로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변환하여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'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today_number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변수에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저장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474979" lvl="1" indent="-237490">
              <a:lnSpc>
                <a:spcPts val="2793"/>
              </a:lnSpc>
              <a:buFont typeface="Arial"/>
              <a:buChar char="•"/>
            </a:pP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start_month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변수에는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이번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달의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첫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날짜가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저장되며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'yesterday'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변수에는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어제의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날짜가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저장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474979" lvl="1" indent="-237490">
              <a:lnSpc>
                <a:spcPts val="2793"/>
              </a:lnSpc>
              <a:buFont typeface="Arial"/>
              <a:buChar char="•"/>
            </a:pP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delta'와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'length'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변수를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통해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이번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달 1일부터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어제까지의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총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일수를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계산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474979" lvl="1" indent="-237490">
              <a:lnSpc>
                <a:spcPts val="2793"/>
              </a:lnSpc>
              <a:buFont typeface="Arial"/>
              <a:buChar char="•"/>
            </a:pP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마지막으로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날짜를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숫자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형식으로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변환한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값을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정수로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변환하여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'days'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변수에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spc="131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저장</a:t>
            </a:r>
            <a:r>
              <a:rPr lang="en-US" sz="2000" spc="131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>
              <a:lnSpc>
                <a:spcPts val="2793"/>
              </a:lnSpc>
              <a:spcBef>
                <a:spcPct val="0"/>
              </a:spcBef>
            </a:pPr>
            <a:endParaRPr lang="en-US" sz="2000" spc="131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2F502BF1-737F-8FCF-3267-2FADCC67E8D1}"/>
              </a:ext>
            </a:extLst>
          </p:cNvPr>
          <p:cNvSpPr/>
          <p:nvPr/>
        </p:nvSpPr>
        <p:spPr>
          <a:xfrm>
            <a:off x="1" y="342900"/>
            <a:ext cx="18287996" cy="0"/>
          </a:xfrm>
          <a:prstGeom prst="line">
            <a:avLst/>
          </a:prstGeom>
          <a:ln w="38100" cap="flat">
            <a:solidFill>
              <a:srgbClr val="5468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9619329"/>
            <a:ext cx="18287996" cy="667671"/>
          </a:xfrm>
          <a:custGeom>
            <a:avLst/>
            <a:gdLst/>
            <a:ahLst/>
            <a:cxnLst/>
            <a:rect l="l" t="t" r="r" b="b"/>
            <a:pathLst>
              <a:path w="4816592" h="175847">
                <a:moveTo>
                  <a:pt x="0" y="0"/>
                </a:moveTo>
                <a:lnTo>
                  <a:pt x="4816592" y="0"/>
                </a:lnTo>
                <a:lnTo>
                  <a:pt x="4816592" y="175847"/>
                </a:lnTo>
                <a:lnTo>
                  <a:pt x="0" y="175847"/>
                </a:lnTo>
                <a:lnTo>
                  <a:pt x="0" y="0"/>
                </a:lnTo>
              </a:path>
            </a:pathLst>
          </a:custGeom>
          <a:solidFill>
            <a:srgbClr val="BCCBCE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79268" y="1737617"/>
            <a:ext cx="13088308" cy="6993031"/>
          </a:xfrm>
          <a:custGeom>
            <a:avLst/>
            <a:gdLst/>
            <a:ahLst/>
            <a:cxnLst/>
            <a:rect l="l" t="t" r="r" b="b"/>
            <a:pathLst>
              <a:path w="13088308" h="6993031">
                <a:moveTo>
                  <a:pt x="0" y="0"/>
                </a:moveTo>
                <a:lnTo>
                  <a:pt x="13088308" y="0"/>
                </a:lnTo>
                <a:lnTo>
                  <a:pt x="13088308" y="6993031"/>
                </a:lnTo>
                <a:lnTo>
                  <a:pt x="0" y="6993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>
            <a:solidFill>
              <a:srgbClr val="000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79268" y="589280"/>
            <a:ext cx="9773789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9"/>
              </a:lnSpc>
              <a:spcBef>
                <a:spcPct val="0"/>
              </a:spcBef>
            </a:pP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지니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02</a:t>
            </a:r>
          </a:p>
        </p:txBody>
      </p:sp>
      <p:sp>
        <p:nvSpPr>
          <p:cNvPr id="8" name="Freeform 8"/>
          <p:cNvSpPr/>
          <p:nvPr/>
        </p:nvSpPr>
        <p:spPr>
          <a:xfrm>
            <a:off x="13702830" y="3176732"/>
            <a:ext cx="4078795" cy="4114800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5" y="0"/>
                </a:lnTo>
                <a:lnTo>
                  <a:pt x="4078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702830" y="2228587"/>
            <a:ext cx="3061170" cy="639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34"/>
              </a:lnSpc>
              <a:spcBef>
                <a:spcPct val="0"/>
              </a:spcBef>
            </a:pPr>
            <a:r>
              <a:rPr lang="en-US" sz="4200" spc="25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Code (1)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D3CE773F-752D-9CAE-B069-EDF6B4013896}"/>
              </a:ext>
            </a:extLst>
          </p:cNvPr>
          <p:cNvSpPr/>
          <p:nvPr/>
        </p:nvSpPr>
        <p:spPr>
          <a:xfrm>
            <a:off x="1" y="342900"/>
            <a:ext cx="18287996" cy="0"/>
          </a:xfrm>
          <a:prstGeom prst="line">
            <a:avLst/>
          </a:prstGeom>
          <a:ln w="38100" cap="flat">
            <a:solidFill>
              <a:srgbClr val="5468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9619329"/>
            <a:ext cx="18287996" cy="667671"/>
          </a:xfrm>
          <a:custGeom>
            <a:avLst/>
            <a:gdLst/>
            <a:ahLst/>
            <a:cxnLst/>
            <a:rect l="l" t="t" r="r" b="b"/>
            <a:pathLst>
              <a:path w="4816592" h="175847">
                <a:moveTo>
                  <a:pt x="0" y="0"/>
                </a:moveTo>
                <a:lnTo>
                  <a:pt x="4816592" y="0"/>
                </a:lnTo>
                <a:lnTo>
                  <a:pt x="4816592" y="175847"/>
                </a:lnTo>
                <a:lnTo>
                  <a:pt x="0" y="175847"/>
                </a:lnTo>
                <a:lnTo>
                  <a:pt x="0" y="0"/>
                </a:lnTo>
              </a:path>
            </a:pathLst>
          </a:custGeom>
          <a:solidFill>
            <a:srgbClr val="BCCBCE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79268" y="1926680"/>
            <a:ext cx="7620401" cy="7080373"/>
          </a:xfrm>
          <a:custGeom>
            <a:avLst/>
            <a:gdLst/>
            <a:ahLst/>
            <a:cxnLst/>
            <a:rect l="l" t="t" r="r" b="b"/>
            <a:pathLst>
              <a:path w="7620401" h="7080373">
                <a:moveTo>
                  <a:pt x="0" y="0"/>
                </a:moveTo>
                <a:lnTo>
                  <a:pt x="7620401" y="0"/>
                </a:lnTo>
                <a:lnTo>
                  <a:pt x="7620401" y="7080373"/>
                </a:lnTo>
                <a:lnTo>
                  <a:pt x="0" y="7080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>
            <a:solidFill>
              <a:srgbClr val="000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8374549" y="4747819"/>
            <a:ext cx="7767965" cy="4259234"/>
          </a:xfrm>
          <a:custGeom>
            <a:avLst/>
            <a:gdLst/>
            <a:ahLst/>
            <a:cxnLst/>
            <a:rect l="l" t="t" r="r" b="b"/>
            <a:pathLst>
              <a:path w="7767965" h="4259234">
                <a:moveTo>
                  <a:pt x="0" y="0"/>
                </a:moveTo>
                <a:lnTo>
                  <a:pt x="7767965" y="0"/>
                </a:lnTo>
                <a:lnTo>
                  <a:pt x="7767965" y="4259234"/>
                </a:lnTo>
                <a:lnTo>
                  <a:pt x="0" y="4259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32"/>
            </a:stretch>
          </a:blipFill>
          <a:ln w="47625">
            <a:solidFill>
              <a:srgbClr val="000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1373376" y="2717673"/>
            <a:ext cx="1488812" cy="1878089"/>
          </a:xfrm>
          <a:custGeom>
            <a:avLst/>
            <a:gdLst/>
            <a:ahLst/>
            <a:cxnLst/>
            <a:rect l="l" t="t" r="r" b="b"/>
            <a:pathLst>
              <a:path w="1488812" h="1878089">
                <a:moveTo>
                  <a:pt x="0" y="0"/>
                </a:moveTo>
                <a:lnTo>
                  <a:pt x="1488813" y="0"/>
                </a:lnTo>
                <a:lnTo>
                  <a:pt x="1488813" y="1878089"/>
                </a:lnTo>
                <a:lnTo>
                  <a:pt x="0" y="1878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379268" y="589280"/>
            <a:ext cx="9773789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9"/>
              </a:lnSpc>
              <a:spcBef>
                <a:spcPct val="0"/>
              </a:spcBef>
            </a:pP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지니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25269" y="1898105"/>
            <a:ext cx="5585025" cy="639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34"/>
              </a:lnSpc>
              <a:spcBef>
                <a:spcPct val="0"/>
              </a:spcBef>
            </a:pPr>
            <a:r>
              <a:rPr lang="en-US" sz="4200" spc="25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Code (2), Code (3)</a:t>
            </a: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CD56A0B2-22DD-CD43-FAF4-1C72AE2F3E8D}"/>
              </a:ext>
            </a:extLst>
          </p:cNvPr>
          <p:cNvSpPr/>
          <p:nvPr/>
        </p:nvSpPr>
        <p:spPr>
          <a:xfrm>
            <a:off x="1" y="342900"/>
            <a:ext cx="18287996" cy="0"/>
          </a:xfrm>
          <a:prstGeom prst="line">
            <a:avLst/>
          </a:prstGeom>
          <a:ln w="38100" cap="flat">
            <a:solidFill>
              <a:srgbClr val="5468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9619329"/>
            <a:ext cx="18287996" cy="667671"/>
          </a:xfrm>
          <a:custGeom>
            <a:avLst/>
            <a:gdLst/>
            <a:ahLst/>
            <a:cxnLst/>
            <a:rect l="l" t="t" r="r" b="b"/>
            <a:pathLst>
              <a:path w="4816592" h="175847">
                <a:moveTo>
                  <a:pt x="0" y="0"/>
                </a:moveTo>
                <a:lnTo>
                  <a:pt x="4816592" y="0"/>
                </a:lnTo>
                <a:lnTo>
                  <a:pt x="4816592" y="175847"/>
                </a:lnTo>
                <a:lnTo>
                  <a:pt x="0" y="175847"/>
                </a:lnTo>
                <a:lnTo>
                  <a:pt x="0" y="0"/>
                </a:lnTo>
              </a:path>
            </a:pathLst>
          </a:custGeom>
          <a:solidFill>
            <a:srgbClr val="BCCBCE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79268" y="1904167"/>
            <a:ext cx="9317357" cy="7354133"/>
          </a:xfrm>
          <a:custGeom>
            <a:avLst/>
            <a:gdLst/>
            <a:ahLst/>
            <a:cxnLst/>
            <a:rect l="l" t="t" r="r" b="b"/>
            <a:pathLst>
              <a:path w="9317357" h="7354133">
                <a:moveTo>
                  <a:pt x="0" y="0"/>
                </a:moveTo>
                <a:lnTo>
                  <a:pt x="9317357" y="0"/>
                </a:lnTo>
                <a:lnTo>
                  <a:pt x="9317357" y="7354133"/>
                </a:lnTo>
                <a:lnTo>
                  <a:pt x="0" y="735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>
            <a:solidFill>
              <a:srgbClr val="000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902394" y="1820425"/>
            <a:ext cx="4530614" cy="2745827"/>
          </a:xfrm>
          <a:custGeom>
            <a:avLst/>
            <a:gdLst/>
            <a:ahLst/>
            <a:cxnLst/>
            <a:rect l="l" t="t" r="r" b="b"/>
            <a:pathLst>
              <a:path w="4530614" h="2745827">
                <a:moveTo>
                  <a:pt x="0" y="0"/>
                </a:moveTo>
                <a:lnTo>
                  <a:pt x="4530613" y="0"/>
                </a:lnTo>
                <a:lnTo>
                  <a:pt x="4530613" y="2745827"/>
                </a:lnTo>
                <a:lnTo>
                  <a:pt x="0" y="2745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47625">
            <a:solidFill>
              <a:srgbClr val="000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379268" y="589280"/>
            <a:ext cx="9773789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9"/>
              </a:lnSpc>
              <a:spcBef>
                <a:spcPct val="0"/>
              </a:spcBef>
            </a:pP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지니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90909" y="1875592"/>
            <a:ext cx="2787491" cy="639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34"/>
              </a:lnSpc>
              <a:spcBef>
                <a:spcPct val="0"/>
              </a:spcBef>
            </a:pPr>
            <a:r>
              <a:rPr lang="en-US" sz="4200" spc="25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Code (4)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96625" y="4802897"/>
            <a:ext cx="8318875" cy="4700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286"/>
              </a:lnSpc>
              <a:buFont typeface="Arial"/>
              <a:buChar char="•"/>
            </a:pP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우선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이번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달 1일부터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어제까지의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날짜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범위를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>
              <a:lnSpc>
                <a:spcPts val="2286"/>
              </a:lnSpc>
            </a:pPr>
            <a:endParaRPr lang="en-US" sz="1800" spc="107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88620" lvl="1" indent="-194310">
              <a:lnSpc>
                <a:spcPts val="2286"/>
              </a:lnSpc>
              <a:buFont typeface="Arial"/>
              <a:buChar char="•"/>
            </a:pP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날짜에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대해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우리는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지니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차트의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두 개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페이지에서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정보를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추출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pPr>
              <a:lnSpc>
                <a:spcPts val="2286"/>
              </a:lnSpc>
            </a:pP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이는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각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페이지가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50개씩의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정보를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가지고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있기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때문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>
              <a:lnSpc>
                <a:spcPts val="2286"/>
              </a:lnSpc>
            </a:pPr>
            <a:endParaRPr lang="en-US" sz="1800" spc="107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88620" lvl="1" indent="-194310">
              <a:lnSpc>
                <a:spcPts val="2286"/>
              </a:lnSpc>
              <a:buFont typeface="Arial"/>
              <a:buChar char="•"/>
            </a:pP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for문을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사용하여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각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날짜별로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그리고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각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페이지별로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데이터를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  <a:p>
            <a:pPr>
              <a:lnSpc>
                <a:spcPts val="2286"/>
              </a:lnSpc>
            </a:pPr>
            <a:endParaRPr lang="en-US" sz="1800" spc="107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88620" lvl="1" indent="-194310">
              <a:lnSpc>
                <a:spcPts val="2286"/>
              </a:lnSpc>
              <a:buFont typeface="Arial"/>
              <a:buChar char="•"/>
            </a:pP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첫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번째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for문은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선택한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기간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동안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매일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반복되며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두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번째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for문은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매일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두 번</a:t>
            </a:r>
          </a:p>
          <a:p>
            <a:pPr>
              <a:lnSpc>
                <a:spcPts val="2286"/>
              </a:lnSpc>
            </a:pP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(각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페이지마다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한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번씩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반복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>
              <a:lnSpc>
                <a:spcPts val="2286"/>
              </a:lnSpc>
            </a:pPr>
            <a:endParaRPr lang="en-US" sz="1800" spc="107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88620" lvl="1" indent="-194310">
              <a:lnSpc>
                <a:spcPts val="2286"/>
              </a:lnSpc>
              <a:buFont typeface="Arial"/>
              <a:buChar char="•"/>
            </a:pP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각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곡에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대한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가수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이름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앨범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이름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등)를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추출하는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작업도</a:t>
            </a:r>
            <a:endParaRPr lang="en-US" sz="1800" spc="107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2286"/>
              </a:lnSpc>
            </a:pP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별도의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for문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내에서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이루어짐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이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작업은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한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내에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있는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모든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곡(50곡)</a:t>
            </a:r>
          </a:p>
          <a:p>
            <a:pPr>
              <a:lnSpc>
                <a:spcPts val="2286"/>
              </a:lnSpc>
            </a:pP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에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대해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반복됨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>
              <a:lnSpc>
                <a:spcPts val="2286"/>
              </a:lnSpc>
            </a:pPr>
            <a:endParaRPr lang="en-US" sz="1800" spc="107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88620" lvl="1" indent="-194310">
              <a:lnSpc>
                <a:spcPts val="2286"/>
              </a:lnSpc>
              <a:buFont typeface="Arial"/>
              <a:buChar char="•"/>
            </a:pP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genie_chart'라는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리스트에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각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날짜별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정보가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00" spc="107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저장됨</a:t>
            </a:r>
            <a:r>
              <a:rPr lang="en-US" sz="1800" spc="107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>
              <a:lnSpc>
                <a:spcPts val="2286"/>
              </a:lnSpc>
              <a:spcBef>
                <a:spcPct val="0"/>
              </a:spcBef>
            </a:pPr>
            <a:endParaRPr lang="en-US" sz="1800" spc="107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C53F08A1-AFA3-2D52-18CC-80945B4F3560}"/>
              </a:ext>
            </a:extLst>
          </p:cNvPr>
          <p:cNvSpPr/>
          <p:nvPr/>
        </p:nvSpPr>
        <p:spPr>
          <a:xfrm>
            <a:off x="1" y="342900"/>
            <a:ext cx="18287996" cy="0"/>
          </a:xfrm>
          <a:prstGeom prst="line">
            <a:avLst/>
          </a:prstGeom>
          <a:ln w="38100" cap="flat">
            <a:solidFill>
              <a:srgbClr val="5468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9619329"/>
            <a:ext cx="18287996" cy="667671"/>
          </a:xfrm>
          <a:custGeom>
            <a:avLst/>
            <a:gdLst/>
            <a:ahLst/>
            <a:cxnLst/>
            <a:rect l="l" t="t" r="r" b="b"/>
            <a:pathLst>
              <a:path w="4816592" h="175847">
                <a:moveTo>
                  <a:pt x="0" y="0"/>
                </a:moveTo>
                <a:lnTo>
                  <a:pt x="4816592" y="0"/>
                </a:lnTo>
                <a:lnTo>
                  <a:pt x="4816592" y="175847"/>
                </a:lnTo>
                <a:lnTo>
                  <a:pt x="0" y="175847"/>
                </a:lnTo>
                <a:lnTo>
                  <a:pt x="0" y="0"/>
                </a:lnTo>
              </a:path>
            </a:pathLst>
          </a:custGeom>
          <a:solidFill>
            <a:srgbClr val="BCCBCE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79268" y="1856087"/>
            <a:ext cx="8085165" cy="6574826"/>
          </a:xfrm>
          <a:custGeom>
            <a:avLst/>
            <a:gdLst/>
            <a:ahLst/>
            <a:cxnLst/>
            <a:rect l="l" t="t" r="r" b="b"/>
            <a:pathLst>
              <a:path w="8085165" h="6574826">
                <a:moveTo>
                  <a:pt x="0" y="0"/>
                </a:moveTo>
                <a:lnTo>
                  <a:pt x="8085165" y="0"/>
                </a:lnTo>
                <a:lnTo>
                  <a:pt x="8085165" y="6574826"/>
                </a:lnTo>
                <a:lnTo>
                  <a:pt x="0" y="6574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493" r="-89320" b="-849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8850979" y="1856087"/>
            <a:ext cx="8408321" cy="6574826"/>
          </a:xfrm>
          <a:custGeom>
            <a:avLst/>
            <a:gdLst/>
            <a:ahLst/>
            <a:cxnLst/>
            <a:rect l="l" t="t" r="r" b="b"/>
            <a:pathLst>
              <a:path w="8408321" h="6574826">
                <a:moveTo>
                  <a:pt x="0" y="0"/>
                </a:moveTo>
                <a:lnTo>
                  <a:pt x="8408321" y="0"/>
                </a:lnTo>
                <a:lnTo>
                  <a:pt x="8408321" y="6574826"/>
                </a:lnTo>
                <a:lnTo>
                  <a:pt x="0" y="6574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561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77006" y="8600027"/>
            <a:ext cx="7889688" cy="1034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Docker를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이용하여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SQL서버에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접속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후 </a:t>
            </a:r>
          </a:p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project1이라는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데이터베이스를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생성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54404" y="8600027"/>
            <a:ext cx="6001469" cy="1034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project1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데이터베이스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안에</a:t>
            </a:r>
            <a:endParaRPr lang="en-US" sz="3200" spc="192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genie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table에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접속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예정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9268" y="589280"/>
            <a:ext cx="9773789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9"/>
              </a:lnSpc>
              <a:spcBef>
                <a:spcPct val="0"/>
              </a:spcBef>
            </a:pP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지니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05</a:t>
            </a: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D44C8D30-4C9E-CA3E-0BAF-ED8771AD662E}"/>
              </a:ext>
            </a:extLst>
          </p:cNvPr>
          <p:cNvSpPr/>
          <p:nvPr/>
        </p:nvSpPr>
        <p:spPr>
          <a:xfrm>
            <a:off x="1" y="342900"/>
            <a:ext cx="18287996" cy="0"/>
          </a:xfrm>
          <a:prstGeom prst="line">
            <a:avLst/>
          </a:prstGeom>
          <a:ln w="38100" cap="flat">
            <a:solidFill>
              <a:srgbClr val="5468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9619329"/>
            <a:ext cx="18287996" cy="667671"/>
          </a:xfrm>
          <a:custGeom>
            <a:avLst/>
            <a:gdLst/>
            <a:ahLst/>
            <a:cxnLst/>
            <a:rect l="l" t="t" r="r" b="b"/>
            <a:pathLst>
              <a:path w="4816592" h="175847">
                <a:moveTo>
                  <a:pt x="0" y="0"/>
                </a:moveTo>
                <a:lnTo>
                  <a:pt x="4816592" y="0"/>
                </a:lnTo>
                <a:lnTo>
                  <a:pt x="4816592" y="175847"/>
                </a:lnTo>
                <a:lnTo>
                  <a:pt x="0" y="175847"/>
                </a:lnTo>
                <a:lnTo>
                  <a:pt x="0" y="0"/>
                </a:lnTo>
              </a:path>
            </a:pathLst>
          </a:custGeom>
          <a:solidFill>
            <a:srgbClr val="BCCBCE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506484" y="1926680"/>
            <a:ext cx="13275031" cy="6419457"/>
          </a:xfrm>
          <a:custGeom>
            <a:avLst/>
            <a:gdLst/>
            <a:ahLst/>
            <a:cxnLst/>
            <a:rect l="l" t="t" r="r" b="b"/>
            <a:pathLst>
              <a:path w="13275031" h="6419457">
                <a:moveTo>
                  <a:pt x="0" y="0"/>
                </a:moveTo>
                <a:lnTo>
                  <a:pt x="13275032" y="0"/>
                </a:lnTo>
                <a:lnTo>
                  <a:pt x="13275032" y="6419457"/>
                </a:lnTo>
                <a:lnTo>
                  <a:pt x="0" y="6419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634" r="-20938" b="-10116"/>
            </a:stretch>
          </a:blipFill>
          <a:ln w="47625">
            <a:solidFill>
              <a:srgbClr val="EDEAE5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506484" y="8423611"/>
            <a:ext cx="13275031" cy="1019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bugs와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마찬가지로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DataFrame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내보내기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수업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응용하여</a:t>
            </a:r>
            <a:endParaRPr lang="en-US" sz="3200" spc="192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엑셀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내용을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MYSQL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Table에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전송</a:t>
            </a:r>
            <a:endParaRPr lang="en-US" sz="3200" spc="192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79268" y="589280"/>
            <a:ext cx="9773789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9"/>
              </a:lnSpc>
              <a:spcBef>
                <a:spcPct val="0"/>
              </a:spcBef>
            </a:pP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지니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06</a:t>
            </a: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9E58AB27-99AD-DF5B-D7C7-876E2DD728B4}"/>
              </a:ext>
            </a:extLst>
          </p:cNvPr>
          <p:cNvSpPr/>
          <p:nvPr/>
        </p:nvSpPr>
        <p:spPr>
          <a:xfrm>
            <a:off x="1" y="342900"/>
            <a:ext cx="18287996" cy="0"/>
          </a:xfrm>
          <a:prstGeom prst="line">
            <a:avLst/>
          </a:prstGeom>
          <a:ln w="38100" cap="flat">
            <a:solidFill>
              <a:srgbClr val="5468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8459" y="4350797"/>
            <a:ext cx="1867564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lang="en-US" sz="70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3658459" y="5422360"/>
            <a:ext cx="186756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9141542" y="-25080"/>
            <a:ext cx="9144000" cy="10312080"/>
          </a:xfrm>
          <a:custGeom>
            <a:avLst/>
            <a:gdLst/>
            <a:ahLst/>
            <a:cxnLst/>
            <a:rect l="l" t="t" r="r" b="b"/>
            <a:pathLst>
              <a:path w="2408296" h="2709333">
                <a:moveTo>
                  <a:pt x="0" y="0"/>
                </a:moveTo>
                <a:lnTo>
                  <a:pt x="2408296" y="0"/>
                </a:lnTo>
                <a:lnTo>
                  <a:pt x="2408296" y="2709333"/>
                </a:lnTo>
                <a:lnTo>
                  <a:pt x="0" y="2709333"/>
                </a:lnTo>
                <a:lnTo>
                  <a:pt x="0" y="0"/>
                </a:lnTo>
              </a:path>
            </a:pathLst>
          </a:custGeom>
          <a:solidFill>
            <a:srgbClr val="BCCBCE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1410950" y="3623858"/>
            <a:ext cx="89333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4200" spc="147" dirty="0">
                <a:solidFill>
                  <a:srgbClr val="FFE03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10950" y="4606959"/>
            <a:ext cx="133018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4200" spc="147" dirty="0">
                <a:solidFill>
                  <a:srgbClr val="FFE03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10950" y="5590061"/>
            <a:ext cx="133018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4200" spc="147">
                <a:solidFill>
                  <a:srgbClr val="FFE03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10950" y="6573162"/>
            <a:ext cx="133018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4200" spc="147">
                <a:solidFill>
                  <a:srgbClr val="FFE03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21635" y="6639726"/>
            <a:ext cx="377785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7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r>
              <a:rPr lang="en-US" sz="33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프로그램</a:t>
            </a:r>
            <a:r>
              <a:rPr lang="en-US" sz="33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  <a:endParaRPr lang="en-US" sz="3399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495360" y="5651973"/>
            <a:ext cx="480907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7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사용된</a:t>
            </a:r>
            <a:r>
              <a:rPr lang="en-US" sz="33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패키지</a:t>
            </a:r>
            <a:r>
              <a:rPr lang="en-US" sz="33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</a:t>
            </a:r>
            <a:r>
              <a:rPr lang="en-US" sz="33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모듈</a:t>
            </a:r>
            <a:endParaRPr lang="en-US" sz="3399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95360" y="4673523"/>
            <a:ext cx="31137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7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작업</a:t>
            </a:r>
            <a:r>
              <a:rPr lang="en-US" sz="33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lang="en-US" sz="3399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495360" y="3690422"/>
            <a:ext cx="271308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7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관심사</a:t>
            </a:r>
            <a:r>
              <a:rPr lang="en-US" sz="33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선정</a:t>
            </a:r>
            <a:endParaRPr lang="en-US" sz="3399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9619329"/>
            <a:ext cx="18287996" cy="667671"/>
          </a:xfrm>
          <a:custGeom>
            <a:avLst/>
            <a:gdLst/>
            <a:ahLst/>
            <a:cxnLst/>
            <a:rect l="l" t="t" r="r" b="b"/>
            <a:pathLst>
              <a:path w="4816592" h="175847">
                <a:moveTo>
                  <a:pt x="0" y="0"/>
                </a:moveTo>
                <a:lnTo>
                  <a:pt x="4816592" y="0"/>
                </a:lnTo>
                <a:lnTo>
                  <a:pt x="4816592" y="175847"/>
                </a:lnTo>
                <a:lnTo>
                  <a:pt x="0" y="175847"/>
                </a:lnTo>
                <a:lnTo>
                  <a:pt x="0" y="0"/>
                </a:lnTo>
              </a:path>
            </a:pathLst>
          </a:custGeom>
          <a:solidFill>
            <a:srgbClr val="BCCBCE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79268" y="1926680"/>
            <a:ext cx="9422823" cy="5948670"/>
          </a:xfrm>
          <a:custGeom>
            <a:avLst/>
            <a:gdLst/>
            <a:ahLst/>
            <a:cxnLst/>
            <a:rect l="l" t="t" r="r" b="b"/>
            <a:pathLst>
              <a:path w="9422823" h="5948670">
                <a:moveTo>
                  <a:pt x="0" y="0"/>
                </a:moveTo>
                <a:lnTo>
                  <a:pt x="9422824" y="0"/>
                </a:lnTo>
                <a:lnTo>
                  <a:pt x="9422824" y="5948670"/>
                </a:lnTo>
                <a:lnTo>
                  <a:pt x="0" y="5948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12" r="-96217" b="-3767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79268" y="589280"/>
            <a:ext cx="9773789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9"/>
              </a:lnSpc>
              <a:spcBef>
                <a:spcPct val="0"/>
              </a:spcBef>
            </a:pP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지니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07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53057" y="3845516"/>
            <a:ext cx="7819804" cy="2595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마찬가지로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genie table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조회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</a:t>
            </a:r>
          </a:p>
          <a:p>
            <a:pPr algn="ctr">
              <a:lnSpc>
                <a:spcPts val="4064"/>
              </a:lnSpc>
            </a:pP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Docker내에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있는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MYSQL에서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>
              <a:lnSpc>
                <a:spcPts val="4064"/>
              </a:lnSpc>
            </a:pP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한글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설정이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제대로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적용되지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않아</a:t>
            </a:r>
            <a:endParaRPr lang="en-US" sz="3200" spc="192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4064"/>
              </a:lnSpc>
            </a:pP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한글이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출력되지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않는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것을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볼 수 </a:t>
            </a:r>
            <a:r>
              <a:rPr lang="en-US" sz="3200" spc="192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있다</a:t>
            </a:r>
            <a:r>
              <a:rPr lang="en-US" sz="3200" spc="192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ctr">
              <a:lnSpc>
                <a:spcPts val="4064"/>
              </a:lnSpc>
              <a:spcBef>
                <a:spcPct val="0"/>
              </a:spcBef>
            </a:pPr>
            <a:endParaRPr lang="en-US" sz="3200" spc="192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4D79B8DE-9FBD-F666-F89E-92AF73110E5A}"/>
              </a:ext>
            </a:extLst>
          </p:cNvPr>
          <p:cNvSpPr/>
          <p:nvPr/>
        </p:nvSpPr>
        <p:spPr>
          <a:xfrm>
            <a:off x="1" y="342900"/>
            <a:ext cx="18287996" cy="0"/>
          </a:xfrm>
          <a:prstGeom prst="line">
            <a:avLst/>
          </a:prstGeom>
          <a:ln w="38100" cap="flat">
            <a:solidFill>
              <a:srgbClr val="5468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9619329"/>
            <a:ext cx="18287996" cy="667671"/>
          </a:xfrm>
          <a:custGeom>
            <a:avLst/>
            <a:gdLst/>
            <a:ahLst/>
            <a:cxnLst/>
            <a:rect l="l" t="t" r="r" b="b"/>
            <a:pathLst>
              <a:path w="4816592" h="175847">
                <a:moveTo>
                  <a:pt x="0" y="0"/>
                </a:moveTo>
                <a:lnTo>
                  <a:pt x="4816592" y="0"/>
                </a:lnTo>
                <a:lnTo>
                  <a:pt x="4816592" y="175847"/>
                </a:lnTo>
                <a:lnTo>
                  <a:pt x="0" y="175847"/>
                </a:lnTo>
                <a:lnTo>
                  <a:pt x="0" y="0"/>
                </a:lnTo>
              </a:path>
            </a:pathLst>
          </a:custGeom>
          <a:solidFill>
            <a:srgbClr val="BCCBCE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79268" y="1864265"/>
            <a:ext cx="13084230" cy="6558470"/>
          </a:xfrm>
          <a:custGeom>
            <a:avLst/>
            <a:gdLst/>
            <a:ahLst/>
            <a:cxnLst/>
            <a:rect l="l" t="t" r="r" b="b"/>
            <a:pathLst>
              <a:path w="13084230" h="6558470">
                <a:moveTo>
                  <a:pt x="0" y="0"/>
                </a:moveTo>
                <a:lnTo>
                  <a:pt x="13084230" y="0"/>
                </a:lnTo>
                <a:lnTo>
                  <a:pt x="13084230" y="6558470"/>
                </a:lnTo>
                <a:lnTo>
                  <a:pt x="0" y="65584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3725200" y="4310002"/>
            <a:ext cx="4183532" cy="1666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1"/>
              </a:lnSpc>
            </a:pPr>
            <a:r>
              <a:rPr lang="en-US" sz="2599" spc="155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 SQL Workbench </a:t>
            </a:r>
          </a:p>
          <a:p>
            <a:pPr algn="ctr">
              <a:lnSpc>
                <a:spcPts val="3301"/>
              </a:lnSpc>
            </a:pPr>
            <a:r>
              <a:rPr lang="en-US" sz="2599" spc="155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</a:t>
            </a:r>
            <a:r>
              <a:rPr lang="en-US" sz="2599" spc="155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 </a:t>
            </a:r>
            <a:r>
              <a:rPr lang="en-US" sz="2599" spc="155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입력된</a:t>
            </a:r>
            <a:r>
              <a:rPr lang="en-US" sz="2599" spc="155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599" spc="155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데이터는</a:t>
            </a:r>
            <a:endParaRPr lang="en-US" sz="2599" spc="155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301"/>
              </a:lnSpc>
            </a:pPr>
            <a:r>
              <a:rPr lang="en-US" sz="2599" spc="155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제대로</a:t>
            </a:r>
            <a:r>
              <a:rPr lang="en-US" sz="2599" spc="155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599" spc="155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r>
              <a:rPr lang="en-US" sz="2599" spc="155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599" spc="155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되는</a:t>
            </a:r>
            <a:r>
              <a:rPr lang="en-US" sz="2599" spc="155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599" spc="155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것을</a:t>
            </a:r>
            <a:r>
              <a:rPr lang="en-US" sz="2599" spc="155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599" spc="155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sz="2599" spc="155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301"/>
              </a:lnSpc>
              <a:spcBef>
                <a:spcPct val="0"/>
              </a:spcBef>
            </a:pPr>
            <a:r>
              <a:rPr lang="en-US" sz="2599" spc="155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할 수 </a:t>
            </a:r>
            <a:r>
              <a:rPr lang="en-US" sz="2599" spc="155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있음</a:t>
            </a:r>
            <a:endParaRPr lang="en-US" sz="2599" spc="155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79268" y="589280"/>
            <a:ext cx="9773789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9"/>
              </a:lnSpc>
              <a:spcBef>
                <a:spcPct val="0"/>
              </a:spcBef>
            </a:pP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지니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08</a:t>
            </a: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30B998BB-4522-43FC-4501-551A872BC8EB}"/>
              </a:ext>
            </a:extLst>
          </p:cNvPr>
          <p:cNvSpPr/>
          <p:nvPr/>
        </p:nvSpPr>
        <p:spPr>
          <a:xfrm>
            <a:off x="1" y="342900"/>
            <a:ext cx="18287996" cy="0"/>
          </a:xfrm>
          <a:prstGeom prst="line">
            <a:avLst/>
          </a:prstGeom>
          <a:ln w="38100" cap="flat">
            <a:solidFill>
              <a:srgbClr val="5468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47806" y="2225874"/>
            <a:ext cx="9524558" cy="5835251"/>
            <a:chOff x="0" y="0"/>
            <a:chExt cx="12699410" cy="778033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065" b="4065"/>
            <a:stretch>
              <a:fillRect/>
            </a:stretch>
          </p:blipFill>
          <p:spPr>
            <a:xfrm>
              <a:off x="0" y="0"/>
              <a:ext cx="12699410" cy="778033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9619329"/>
            <a:ext cx="18288000" cy="667671"/>
            <a:chOff x="0" y="0"/>
            <a:chExt cx="4816593" cy="1758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5847"/>
            </a:xfrm>
            <a:custGeom>
              <a:avLst/>
              <a:gdLst/>
              <a:ahLst/>
              <a:cxnLst/>
              <a:rect l="l" t="t" r="r" b="b"/>
              <a:pathLst>
                <a:path w="4816592" h="175847">
                  <a:moveTo>
                    <a:pt x="0" y="0"/>
                  </a:moveTo>
                  <a:lnTo>
                    <a:pt x="4816592" y="0"/>
                  </a:lnTo>
                  <a:lnTo>
                    <a:pt x="4816592" y="175847"/>
                  </a:lnTo>
                  <a:lnTo>
                    <a:pt x="0" y="175847"/>
                  </a:lnTo>
                  <a:lnTo>
                    <a:pt x="0" y="0"/>
                  </a:lnTo>
                </a:path>
              </a:pathLst>
            </a:custGeom>
            <a:solidFill>
              <a:srgbClr val="BCCBC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53291" y="475280"/>
            <a:ext cx="4035710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19"/>
              </a:lnSpc>
              <a:spcBef>
                <a:spcPct val="0"/>
              </a:spcBef>
            </a:pP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관심사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선정</a:t>
            </a:r>
            <a:endParaRPr lang="en-US" sz="5799" dirty="0">
              <a:solidFill>
                <a:srgbClr val="54687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0995" y="3697097"/>
            <a:ext cx="7396010" cy="312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대한민국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유명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음원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중 </a:t>
            </a:r>
          </a:p>
          <a:p>
            <a:pPr algn="ctr">
              <a:lnSpc>
                <a:spcPts val="4064"/>
              </a:lnSpc>
            </a:pP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벅스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(bugs)와 </a:t>
            </a: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지니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(genie)</a:t>
            </a: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>
              <a:lnSpc>
                <a:spcPts val="4064"/>
              </a:lnSpc>
            </a:pP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추출을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각 </a:t>
            </a: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음원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사이트에서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>
              <a:lnSpc>
                <a:spcPts val="4064"/>
              </a:lnSpc>
            </a:pP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일간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순위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데이터를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뽑아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excel </a:t>
            </a: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파일로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>
              <a:lnSpc>
                <a:spcPts val="4064"/>
              </a:lnSpc>
            </a:pP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저장하여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mysql에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데이터를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입력하는</a:t>
            </a:r>
            <a:endParaRPr lang="en-US" sz="3200" spc="128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4064"/>
              </a:lnSpc>
            </a:pP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과정을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보여주는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것으로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목표로</a:t>
            </a:r>
            <a:r>
              <a:rPr lang="en-US" sz="3200" spc="128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200" spc="128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하였음</a:t>
            </a:r>
            <a:endParaRPr lang="en-US" sz="3200" spc="128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" y="342900"/>
            <a:ext cx="18287996" cy="0"/>
          </a:xfrm>
          <a:prstGeom prst="line">
            <a:avLst/>
          </a:prstGeom>
          <a:ln w="38100" cap="flat">
            <a:solidFill>
              <a:srgbClr val="5468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5822873" y="4990753"/>
            <a:ext cx="11906" cy="2245369"/>
          </a:xfrm>
          <a:prstGeom prst="line">
            <a:avLst/>
          </a:prstGeom>
          <a:ln w="47625" cap="rnd">
            <a:solidFill>
              <a:srgbClr val="BCCBC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H="1" flipV="1">
            <a:off x="12096710" y="4990753"/>
            <a:ext cx="0" cy="2245369"/>
          </a:xfrm>
          <a:prstGeom prst="line">
            <a:avLst/>
          </a:prstGeom>
          <a:ln w="47625" cap="rnd">
            <a:solidFill>
              <a:srgbClr val="BCCBC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4138898" y="2546388"/>
            <a:ext cx="2010476" cy="201047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BCCBC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53012" y="2546388"/>
            <a:ext cx="2010476" cy="201047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BCCBC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38626" y="2546388"/>
            <a:ext cx="2010476" cy="201047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BCCBC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4404319" y="7617249"/>
            <a:ext cx="9034430" cy="2392467"/>
          </a:xfrm>
          <a:custGeom>
            <a:avLst/>
            <a:gdLst/>
            <a:ahLst/>
            <a:cxnLst/>
            <a:rect l="l" t="t" r="r" b="b"/>
            <a:pathLst>
              <a:path w="1744696" h="462024">
                <a:moveTo>
                  <a:pt x="0" y="0"/>
                </a:moveTo>
                <a:lnTo>
                  <a:pt x="1744696" y="0"/>
                </a:lnTo>
                <a:lnTo>
                  <a:pt x="1744696" y="462024"/>
                </a:lnTo>
                <a:lnTo>
                  <a:pt x="0" y="462024"/>
                </a:lnTo>
                <a:lnTo>
                  <a:pt x="0" y="0"/>
                </a:lnTo>
              </a:path>
            </a:pathLst>
          </a:custGeom>
          <a:solidFill>
            <a:srgbClr val="BCCBCE"/>
          </a:solidFill>
          <a:ln w="38100">
            <a:solidFill>
              <a:srgbClr val="546873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4404319" y="7518605"/>
            <a:ext cx="9022522" cy="24911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지니의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경우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일간차트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순위가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top200까지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나와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통일성을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위해</a:t>
            </a:r>
            <a:endParaRPr lang="en-US" sz="2199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2859"/>
              </a:lnSpc>
            </a:pP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top 100까지만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추출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</a:t>
            </a:r>
            <a:endParaRPr lang="en-US" sz="2199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코드의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공통점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특정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날짜부터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어제까지의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음원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정보를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파싱</a:t>
            </a:r>
            <a:endParaRPr lang="en-US" sz="2199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2859"/>
              </a:lnSpc>
            </a:pP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[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차이점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벅스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파싱을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시작하는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날짜를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본인이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임의로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가능</a:t>
            </a:r>
            <a:endParaRPr lang="en-US" sz="2199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지니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파싱을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시작하는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날짜는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자동으로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월의</a:t>
            </a:r>
            <a:r>
              <a:rPr lang="en-US" sz="219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1일로 </a:t>
            </a:r>
            <a:r>
              <a:rPr lang="en-US" sz="219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고정됨</a:t>
            </a:r>
            <a:endParaRPr lang="en-US" sz="2199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2554585" y="2967704"/>
            <a:ext cx="1178557" cy="1167843"/>
          </a:xfrm>
          <a:custGeom>
            <a:avLst/>
            <a:gdLst/>
            <a:ahLst/>
            <a:cxnLst/>
            <a:rect l="l" t="t" r="r" b="b"/>
            <a:pathLst>
              <a:path w="1178557" h="1167843">
                <a:moveTo>
                  <a:pt x="0" y="0"/>
                </a:moveTo>
                <a:lnTo>
                  <a:pt x="1178557" y="0"/>
                </a:lnTo>
                <a:lnTo>
                  <a:pt x="1178557" y="1167843"/>
                </a:lnTo>
                <a:lnTo>
                  <a:pt x="0" y="1167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8326195" y="3052462"/>
            <a:ext cx="1064109" cy="998328"/>
          </a:xfrm>
          <a:custGeom>
            <a:avLst/>
            <a:gdLst/>
            <a:ahLst/>
            <a:cxnLst/>
            <a:rect l="l" t="t" r="r" b="b"/>
            <a:pathLst>
              <a:path w="1064109" h="998328">
                <a:moveTo>
                  <a:pt x="0" y="0"/>
                </a:moveTo>
                <a:lnTo>
                  <a:pt x="1064110" y="0"/>
                </a:lnTo>
                <a:lnTo>
                  <a:pt x="1064110" y="998328"/>
                </a:lnTo>
                <a:lnTo>
                  <a:pt x="0" y="998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4523768" y="2967704"/>
            <a:ext cx="1240736" cy="1167843"/>
          </a:xfrm>
          <a:custGeom>
            <a:avLst/>
            <a:gdLst/>
            <a:ahLst/>
            <a:cxnLst/>
            <a:rect l="l" t="t" r="r" b="b"/>
            <a:pathLst>
              <a:path w="1240736" h="1167843">
                <a:moveTo>
                  <a:pt x="0" y="0"/>
                </a:moveTo>
                <a:lnTo>
                  <a:pt x="1240736" y="0"/>
                </a:lnTo>
                <a:lnTo>
                  <a:pt x="1240736" y="1167843"/>
                </a:lnTo>
                <a:lnTo>
                  <a:pt x="0" y="11678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539807" y="4737839"/>
            <a:ext cx="3208113" cy="42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 사이트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54193" y="4737839"/>
            <a:ext cx="3208113" cy="42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 기술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40080" y="4737839"/>
            <a:ext cx="3208113" cy="42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 계획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2459" y="5535086"/>
            <a:ext cx="4351113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9"/>
              </a:lnSpc>
            </a:pPr>
            <a:r>
              <a:rPr lang="en-US" sz="1999" spc="119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벅스:https://music.bugs.co.kr/</a:t>
            </a:r>
          </a:p>
          <a:p>
            <a:pPr algn="ctr">
              <a:lnSpc>
                <a:spcPts val="2539"/>
              </a:lnSpc>
            </a:pPr>
            <a:r>
              <a:rPr lang="en-US" sz="1999" spc="119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지니:https://www.genie.co.kr/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23513" y="5560935"/>
            <a:ext cx="4796044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000" spc="12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Requests 객체 크롤링 이용</a:t>
            </a:r>
          </a:p>
          <a:p>
            <a:pPr algn="ctr">
              <a:lnSpc>
                <a:spcPts val="2540"/>
              </a:lnSpc>
            </a:pPr>
            <a:r>
              <a:rPr lang="en-US" sz="2000" spc="12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bs4 패키지의 beautifulSoup 사용</a:t>
            </a:r>
          </a:p>
          <a:p>
            <a:pPr algn="ctr">
              <a:lnSpc>
                <a:spcPts val="2540"/>
              </a:lnSpc>
            </a:pPr>
            <a:r>
              <a:rPr lang="en-US" sz="2000" spc="12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pandas 패키지의 DataFrame 사용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900675" y="5535086"/>
            <a:ext cx="4486922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9"/>
              </a:lnSpc>
            </a:pPr>
            <a:r>
              <a:rPr lang="en-US" sz="1999" spc="119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사이트별 일간 차트에 진입하여</a:t>
            </a:r>
          </a:p>
          <a:p>
            <a:pPr algn="ctr">
              <a:lnSpc>
                <a:spcPts val="2539"/>
              </a:lnSpc>
            </a:pPr>
            <a:r>
              <a:rPr lang="en-US" sz="1999" spc="119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html소스를 크롤링하여 진행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1251" y="475280"/>
            <a:ext cx="3587851" cy="995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19"/>
              </a:lnSpc>
              <a:spcBef>
                <a:spcPct val="0"/>
              </a:spcBef>
            </a:pP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작업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lang="en-US" sz="5799" dirty="0">
              <a:solidFill>
                <a:srgbClr val="54687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718A4885-8D47-A0D1-A851-E7BC301DBE0D}"/>
              </a:ext>
            </a:extLst>
          </p:cNvPr>
          <p:cNvSpPr/>
          <p:nvPr/>
        </p:nvSpPr>
        <p:spPr>
          <a:xfrm>
            <a:off x="1" y="342900"/>
            <a:ext cx="18287996" cy="0"/>
          </a:xfrm>
          <a:prstGeom prst="line">
            <a:avLst/>
          </a:prstGeom>
          <a:ln w="38100" cap="flat">
            <a:solidFill>
              <a:srgbClr val="5468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3180410"/>
            <a:ext cx="18288001" cy="7106590"/>
          </a:xfrm>
          <a:custGeom>
            <a:avLst/>
            <a:gdLst/>
            <a:ahLst/>
            <a:cxnLst/>
            <a:rect l="l" t="t" r="r" b="b"/>
            <a:pathLst>
              <a:path w="5024982" h="1983391">
                <a:moveTo>
                  <a:pt x="0" y="0"/>
                </a:moveTo>
                <a:lnTo>
                  <a:pt x="5024982" y="0"/>
                </a:lnTo>
                <a:lnTo>
                  <a:pt x="5024982" y="1983391"/>
                </a:lnTo>
                <a:lnTo>
                  <a:pt x="0" y="1983391"/>
                </a:lnTo>
                <a:lnTo>
                  <a:pt x="0" y="0"/>
                </a:lnTo>
              </a:path>
            </a:pathLst>
          </a:custGeom>
          <a:solidFill>
            <a:srgbClr val="798F9B">
              <a:alpha val="70980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-1" y="3043896"/>
            <a:ext cx="2958118" cy="304881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65"/>
              </a:lnSpc>
            </a:pPr>
            <a:endParaRPr/>
          </a:p>
        </p:txBody>
      </p:sp>
      <p:sp>
        <p:nvSpPr>
          <p:cNvPr id="7" name="Freeform 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6597" y="4138180"/>
            <a:ext cx="3086100" cy="1005320"/>
          </a:xfrm>
          <a:custGeom>
            <a:avLst/>
            <a:gdLst/>
            <a:ahLst/>
            <a:cxnLst/>
            <a:rect l="l" t="t" r="r" b="b"/>
            <a:pathLst>
              <a:path w="812800" h="264776">
                <a:moveTo>
                  <a:pt x="609600" y="0"/>
                </a:moveTo>
                <a:lnTo>
                  <a:pt x="0" y="0"/>
                </a:lnTo>
                <a:lnTo>
                  <a:pt x="0" y="264776"/>
                </a:lnTo>
                <a:lnTo>
                  <a:pt x="609600" y="264776"/>
                </a:lnTo>
                <a:lnTo>
                  <a:pt x="812800" y="132388"/>
                </a:lnTo>
                <a:lnTo>
                  <a:pt x="609600" y="0"/>
                </a:lnTo>
              </a:path>
            </a:pathLst>
          </a:custGeom>
          <a:solidFill>
            <a:srgbClr val="546873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26597" y="4102016"/>
            <a:ext cx="2652117" cy="11525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39"/>
              </a:lnSpc>
            </a:pP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import requests</a:t>
            </a:r>
          </a:p>
        </p:txBody>
      </p:sp>
      <p:sp>
        <p:nvSpPr>
          <p:cNvPr id="10" name="Freeform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35443" y="4138180"/>
            <a:ext cx="13423857" cy="1005320"/>
          </a:xfrm>
          <a:custGeom>
            <a:avLst/>
            <a:gdLst/>
            <a:ahLst/>
            <a:cxnLst/>
            <a:rect l="l" t="t" r="r" b="b"/>
            <a:pathLst>
              <a:path w="3535501" h="264776">
                <a:moveTo>
                  <a:pt x="3332301" y="0"/>
                </a:moveTo>
                <a:cubicBezTo>
                  <a:pt x="3444525" y="0"/>
                  <a:pt x="3535501" y="59272"/>
                  <a:pt x="3535501" y="132388"/>
                </a:cubicBezTo>
                <a:cubicBezTo>
                  <a:pt x="3535501" y="205504"/>
                  <a:pt x="3444525" y="264776"/>
                  <a:pt x="3332301" y="264776"/>
                </a:cubicBezTo>
                <a:lnTo>
                  <a:pt x="203200" y="264776"/>
                </a:lnTo>
                <a:cubicBezTo>
                  <a:pt x="90976" y="264776"/>
                  <a:pt x="0" y="205504"/>
                  <a:pt x="0" y="132388"/>
                </a:cubicBezTo>
                <a:cubicBezTo>
                  <a:pt x="0" y="59272"/>
                  <a:pt x="90976" y="0"/>
                  <a:pt x="203200" y="0"/>
                </a:cubicBezTo>
                <a:lnTo>
                  <a:pt x="3332301" y="0"/>
                </a:lnTo>
              </a:path>
            </a:pathLst>
          </a:custGeom>
          <a:solidFill>
            <a:srgbClr val="3B4A52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3835442" y="4102015"/>
            <a:ext cx="13233357" cy="138438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39"/>
              </a:lnSpc>
            </a:pP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HTTP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요청을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보내고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응답을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받기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위한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패키지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웹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페이지의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내용을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가져오거나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API와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통신하는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등의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작업에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9268" y="579755"/>
            <a:ext cx="7240732" cy="995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119"/>
              </a:lnSpc>
              <a:spcBef>
                <a:spcPct val="0"/>
              </a:spcBef>
            </a:pP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사용된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패키지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모듈</a:t>
            </a:r>
            <a:endParaRPr lang="en-US" sz="5799" dirty="0">
              <a:solidFill>
                <a:srgbClr val="54687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Freeform 1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6597" y="5486400"/>
            <a:ext cx="3642642" cy="1005320"/>
          </a:xfrm>
          <a:custGeom>
            <a:avLst/>
            <a:gdLst/>
            <a:ahLst/>
            <a:cxnLst/>
            <a:rect l="l" t="t" r="r" b="b"/>
            <a:pathLst>
              <a:path w="959379" h="264776">
                <a:moveTo>
                  <a:pt x="756179" y="0"/>
                </a:moveTo>
                <a:lnTo>
                  <a:pt x="0" y="0"/>
                </a:lnTo>
                <a:lnTo>
                  <a:pt x="0" y="264776"/>
                </a:lnTo>
                <a:lnTo>
                  <a:pt x="756179" y="264776"/>
                </a:lnTo>
                <a:lnTo>
                  <a:pt x="959379" y="132388"/>
                </a:lnTo>
                <a:lnTo>
                  <a:pt x="756179" y="0"/>
                </a:lnTo>
              </a:path>
            </a:pathLst>
          </a:custGeom>
          <a:solidFill>
            <a:srgbClr val="546873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426597" y="5450236"/>
            <a:ext cx="3099474" cy="11525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39"/>
              </a:lnSpc>
            </a:pP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from bs4 </a:t>
            </a:r>
          </a:p>
          <a:p>
            <a:pPr algn="ctr">
              <a:lnSpc>
                <a:spcPts val="2539"/>
              </a:lnSpc>
            </a:pP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import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BeautifulSoup</a:t>
            </a:r>
            <a:endParaRPr lang="en-US" sz="1999" spc="11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Freeform 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77057" y="5486400"/>
            <a:ext cx="13423857" cy="1005320"/>
          </a:xfrm>
          <a:custGeom>
            <a:avLst/>
            <a:gdLst/>
            <a:ahLst/>
            <a:cxnLst/>
            <a:rect l="l" t="t" r="r" b="b"/>
            <a:pathLst>
              <a:path w="3535501" h="264776">
                <a:moveTo>
                  <a:pt x="3332301" y="0"/>
                </a:moveTo>
                <a:cubicBezTo>
                  <a:pt x="3444525" y="0"/>
                  <a:pt x="3535501" y="59272"/>
                  <a:pt x="3535501" y="132388"/>
                </a:cubicBezTo>
                <a:cubicBezTo>
                  <a:pt x="3535501" y="205504"/>
                  <a:pt x="3444525" y="264776"/>
                  <a:pt x="3332301" y="264776"/>
                </a:cubicBezTo>
                <a:lnTo>
                  <a:pt x="203200" y="264776"/>
                </a:lnTo>
                <a:cubicBezTo>
                  <a:pt x="90976" y="264776"/>
                  <a:pt x="0" y="205504"/>
                  <a:pt x="0" y="132388"/>
                </a:cubicBezTo>
                <a:cubicBezTo>
                  <a:pt x="0" y="59272"/>
                  <a:pt x="90976" y="0"/>
                  <a:pt x="203200" y="0"/>
                </a:cubicBezTo>
                <a:lnTo>
                  <a:pt x="3332301" y="0"/>
                </a:lnTo>
              </a:path>
            </a:pathLst>
          </a:custGeom>
          <a:solidFill>
            <a:srgbClr val="3B4A52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4277056" y="5450235"/>
            <a:ext cx="13114487" cy="118701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39"/>
              </a:lnSpc>
            </a:pP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BeautifulSoup은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HTML 및 XML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문서를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파싱하고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탐색할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때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웹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스크래핑과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추출에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많이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>
              <a:lnSpc>
                <a:spcPts val="2539"/>
              </a:lnSpc>
            </a:pP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20" name="Freeform 2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6597" y="6834620"/>
            <a:ext cx="3086100" cy="1005320"/>
          </a:xfrm>
          <a:custGeom>
            <a:avLst/>
            <a:gdLst/>
            <a:ahLst/>
            <a:cxnLst/>
            <a:rect l="l" t="t" r="r" b="b"/>
            <a:pathLst>
              <a:path w="812800" h="264776">
                <a:moveTo>
                  <a:pt x="609600" y="0"/>
                </a:moveTo>
                <a:lnTo>
                  <a:pt x="0" y="0"/>
                </a:lnTo>
                <a:lnTo>
                  <a:pt x="0" y="264776"/>
                </a:lnTo>
                <a:lnTo>
                  <a:pt x="609600" y="264776"/>
                </a:lnTo>
                <a:lnTo>
                  <a:pt x="812800" y="132388"/>
                </a:lnTo>
                <a:lnTo>
                  <a:pt x="609600" y="0"/>
                </a:lnTo>
              </a:path>
            </a:pathLst>
          </a:custGeom>
          <a:solidFill>
            <a:srgbClr val="546873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426597" y="6798456"/>
            <a:ext cx="2652117" cy="110943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39"/>
              </a:lnSpc>
            </a:pP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from pandas </a:t>
            </a:r>
          </a:p>
          <a:p>
            <a:pPr algn="ctr">
              <a:lnSpc>
                <a:spcPts val="2539"/>
              </a:lnSpc>
            </a:pP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import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DataFrame</a:t>
            </a:r>
            <a:endParaRPr lang="en-US" sz="1999" spc="11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Freeform 2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35443" y="6834620"/>
            <a:ext cx="13865470" cy="1113155"/>
          </a:xfrm>
          <a:custGeom>
            <a:avLst/>
            <a:gdLst/>
            <a:ahLst/>
            <a:cxnLst/>
            <a:rect l="l" t="t" r="r" b="b"/>
            <a:pathLst>
              <a:path w="3651811" h="293177">
                <a:moveTo>
                  <a:pt x="3448611" y="0"/>
                </a:moveTo>
                <a:cubicBezTo>
                  <a:pt x="3560835" y="0"/>
                  <a:pt x="3651811" y="65630"/>
                  <a:pt x="3651811" y="146588"/>
                </a:cubicBezTo>
                <a:cubicBezTo>
                  <a:pt x="3651811" y="227547"/>
                  <a:pt x="3560835" y="293177"/>
                  <a:pt x="3448611" y="293177"/>
                </a:cubicBezTo>
                <a:lnTo>
                  <a:pt x="203200" y="293177"/>
                </a:lnTo>
                <a:cubicBezTo>
                  <a:pt x="90976" y="293177"/>
                  <a:pt x="0" y="227547"/>
                  <a:pt x="0" y="146588"/>
                </a:cubicBezTo>
                <a:cubicBezTo>
                  <a:pt x="0" y="65630"/>
                  <a:pt x="90976" y="0"/>
                  <a:pt x="203200" y="0"/>
                </a:cubicBezTo>
                <a:lnTo>
                  <a:pt x="3448611" y="0"/>
                </a:lnTo>
              </a:path>
            </a:pathLst>
          </a:custGeom>
          <a:solidFill>
            <a:srgbClr val="3B4A52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3835442" y="6798455"/>
            <a:ext cx="13766757" cy="12803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39"/>
              </a:lnSpc>
            </a:pP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pandas는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조작과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분석을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위한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패키지로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DataFrame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객체를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생성하고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데이터를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효율적으로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>
              <a:lnSpc>
                <a:spcPts val="2539"/>
              </a:lnSpc>
            </a:pP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처리할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있게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도와줌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DataFrame은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pandas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라이브러리의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핵심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구조로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2차원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레이블이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있는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형태의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>
              <a:lnSpc>
                <a:spcPts val="2539"/>
              </a:lnSpc>
            </a:pP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데이터를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다루는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</a:t>
            </a:r>
            <a:endParaRPr lang="en-US" sz="1999" spc="11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Freeform 2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6597" y="8217908"/>
            <a:ext cx="4099214" cy="1005320"/>
          </a:xfrm>
          <a:custGeom>
            <a:avLst/>
            <a:gdLst/>
            <a:ahLst/>
            <a:cxnLst/>
            <a:rect l="l" t="t" r="r" b="b"/>
            <a:pathLst>
              <a:path w="1079628" h="264776">
                <a:moveTo>
                  <a:pt x="876428" y="0"/>
                </a:moveTo>
                <a:lnTo>
                  <a:pt x="0" y="0"/>
                </a:lnTo>
                <a:lnTo>
                  <a:pt x="0" y="264776"/>
                </a:lnTo>
                <a:lnTo>
                  <a:pt x="876428" y="264776"/>
                </a:lnTo>
                <a:lnTo>
                  <a:pt x="1079628" y="132388"/>
                </a:lnTo>
                <a:lnTo>
                  <a:pt x="876428" y="0"/>
                </a:lnTo>
              </a:path>
            </a:pathLst>
          </a:custGeom>
          <a:solidFill>
            <a:srgbClr val="546873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-106179" y="8151559"/>
            <a:ext cx="3573371" cy="113801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39"/>
              </a:lnSpc>
            </a:pP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from datetime </a:t>
            </a:r>
          </a:p>
          <a:p>
            <a:pPr algn="ctr">
              <a:lnSpc>
                <a:spcPts val="2539"/>
              </a:lnSpc>
            </a:pP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import datetime,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timedelta</a:t>
            </a:r>
            <a:endParaRPr lang="en-US" sz="1999" spc="11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Freeform 2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44648" y="8145145"/>
            <a:ext cx="12956266" cy="1113155"/>
          </a:xfrm>
          <a:custGeom>
            <a:avLst/>
            <a:gdLst/>
            <a:ahLst/>
            <a:cxnLst/>
            <a:rect l="l" t="t" r="r" b="b"/>
            <a:pathLst>
              <a:path w="3412350" h="293177">
                <a:moveTo>
                  <a:pt x="3209150" y="0"/>
                </a:moveTo>
                <a:cubicBezTo>
                  <a:pt x="3321374" y="0"/>
                  <a:pt x="3412350" y="65630"/>
                  <a:pt x="3412350" y="146588"/>
                </a:cubicBezTo>
                <a:cubicBezTo>
                  <a:pt x="3412350" y="227547"/>
                  <a:pt x="3321374" y="293177"/>
                  <a:pt x="3209150" y="293177"/>
                </a:cubicBezTo>
                <a:lnTo>
                  <a:pt x="203200" y="293177"/>
                </a:lnTo>
                <a:cubicBezTo>
                  <a:pt x="90976" y="293177"/>
                  <a:pt x="0" y="227547"/>
                  <a:pt x="0" y="146588"/>
                </a:cubicBezTo>
                <a:cubicBezTo>
                  <a:pt x="0" y="65630"/>
                  <a:pt x="90976" y="0"/>
                  <a:pt x="203200" y="0"/>
                </a:cubicBezTo>
                <a:lnTo>
                  <a:pt x="3209150" y="0"/>
                </a:lnTo>
              </a:path>
            </a:pathLst>
          </a:custGeom>
          <a:solidFill>
            <a:srgbClr val="3B4A52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4744647" y="8108980"/>
            <a:ext cx="13175103" cy="122024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39"/>
              </a:lnSpc>
            </a:pP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datetime은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파이썬의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내장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패키지로서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날짜와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시간을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다루는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ctr">
              <a:lnSpc>
                <a:spcPts val="2539"/>
              </a:lnSpc>
            </a:pP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datetime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모듈은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날짜와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정보를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다루기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위해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timedelta는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날짜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간의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차이나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기간을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>
              <a:lnSpc>
                <a:spcPts val="2539"/>
              </a:lnSpc>
            </a:pP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나타내기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위해</a:t>
            </a:r>
            <a:r>
              <a:rPr lang="en-US" sz="1999" spc="11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999" spc="119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</a:t>
            </a:r>
            <a:endParaRPr lang="en-US" sz="1999" spc="11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AutoShape 9">
            <a:extLst>
              <a:ext uri="{FF2B5EF4-FFF2-40B4-BE49-F238E27FC236}">
                <a16:creationId xmlns:a16="http://schemas.microsoft.com/office/drawing/2014/main" id="{EB94F44A-E8E1-6551-F223-A46509CC9034}"/>
              </a:ext>
            </a:extLst>
          </p:cNvPr>
          <p:cNvSpPr/>
          <p:nvPr/>
        </p:nvSpPr>
        <p:spPr>
          <a:xfrm>
            <a:off x="1" y="342900"/>
            <a:ext cx="18287996" cy="0"/>
          </a:xfrm>
          <a:prstGeom prst="line">
            <a:avLst/>
          </a:prstGeom>
          <a:ln w="38100" cap="flat">
            <a:solidFill>
              <a:srgbClr val="5468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10800000">
            <a:off x="5489222" y="2305669"/>
            <a:ext cx="994705" cy="252406"/>
          </a:xfrm>
          <a:custGeom>
            <a:avLst/>
            <a:gdLst/>
            <a:ahLst/>
            <a:cxnLst/>
            <a:rect l="l" t="t" r="r" b="b"/>
            <a:pathLst>
              <a:path w="994705" h="252406">
                <a:moveTo>
                  <a:pt x="0" y="0"/>
                </a:moveTo>
                <a:lnTo>
                  <a:pt x="994705" y="0"/>
                </a:lnTo>
                <a:lnTo>
                  <a:pt x="994705" y="252407"/>
                </a:lnTo>
                <a:lnTo>
                  <a:pt x="0" y="252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2158835"/>
            <a:ext cx="4285493" cy="546075"/>
          </a:xfrm>
          <a:custGeom>
            <a:avLst/>
            <a:gdLst/>
            <a:ahLst/>
            <a:cxnLst/>
            <a:rect l="l" t="t" r="r" b="b"/>
            <a:pathLst>
              <a:path w="1128689" h="143822">
                <a:moveTo>
                  <a:pt x="0" y="0"/>
                </a:moveTo>
                <a:lnTo>
                  <a:pt x="1128689" y="0"/>
                </a:lnTo>
                <a:lnTo>
                  <a:pt x="1128689" y="143822"/>
                </a:lnTo>
                <a:lnTo>
                  <a:pt x="0" y="143822"/>
                </a:lnTo>
                <a:lnTo>
                  <a:pt x="0" y="0"/>
                </a:lnTo>
              </a:path>
            </a:pathLst>
          </a:custGeom>
          <a:solidFill>
            <a:srgbClr val="AA93A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03252" y="1988921"/>
            <a:ext cx="4460522" cy="8096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00"/>
              </a:lnSpc>
            </a:pPr>
            <a:r>
              <a:rPr lang="en-US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수집할</a:t>
            </a:r>
            <a:r>
              <a:rPr lang="en-US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컨텐츠가</a:t>
            </a:r>
            <a:r>
              <a:rPr lang="en-US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있는</a:t>
            </a:r>
            <a:r>
              <a:rPr lang="en-US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웹 </a:t>
            </a:r>
            <a:r>
              <a:rPr lang="en-US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페이지의</a:t>
            </a:r>
            <a:r>
              <a:rPr lang="en-US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주소</a:t>
            </a:r>
            <a:endParaRPr lang="en-US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Freeform 9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9454042">
            <a:off x="5499746" y="3093511"/>
            <a:ext cx="994705" cy="252406"/>
          </a:xfrm>
          <a:custGeom>
            <a:avLst/>
            <a:gdLst/>
            <a:ahLst/>
            <a:cxnLst/>
            <a:rect l="l" t="t" r="r" b="b"/>
            <a:pathLst>
              <a:path w="994705" h="252406">
                <a:moveTo>
                  <a:pt x="0" y="0"/>
                </a:moveTo>
                <a:lnTo>
                  <a:pt x="994705" y="0"/>
                </a:lnTo>
                <a:lnTo>
                  <a:pt x="994705" y="252406"/>
                </a:lnTo>
                <a:lnTo>
                  <a:pt x="0" y="252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59719" y="3034372"/>
            <a:ext cx="2454474" cy="546075"/>
          </a:xfrm>
          <a:custGeom>
            <a:avLst/>
            <a:gdLst/>
            <a:ahLst/>
            <a:cxnLst/>
            <a:rect l="l" t="t" r="r" b="b"/>
            <a:pathLst>
              <a:path w="646446" h="143822">
                <a:moveTo>
                  <a:pt x="0" y="0"/>
                </a:moveTo>
                <a:lnTo>
                  <a:pt x="646446" y="0"/>
                </a:lnTo>
                <a:lnTo>
                  <a:pt x="646446" y="143822"/>
                </a:lnTo>
                <a:lnTo>
                  <a:pt x="0" y="143822"/>
                </a:lnTo>
                <a:lnTo>
                  <a:pt x="0" y="0"/>
                </a:lnTo>
              </a:path>
            </a:pathLst>
          </a:custGeom>
          <a:solidFill>
            <a:srgbClr val="AA93A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859719" y="2925876"/>
            <a:ext cx="2454473" cy="71343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00"/>
              </a:lnSpc>
            </a:pP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브라우저</a:t>
            </a:r>
            <a:r>
              <a:rPr lang="en-US" sz="2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버전</a:t>
            </a:r>
            <a:r>
              <a:rPr lang="en-US" sz="2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</a:t>
            </a:r>
            <a:endParaRPr 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Freeform 13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9454042">
            <a:off x="5499746" y="3706393"/>
            <a:ext cx="994705" cy="252406"/>
          </a:xfrm>
          <a:custGeom>
            <a:avLst/>
            <a:gdLst/>
            <a:ahLst/>
            <a:cxnLst/>
            <a:rect l="l" t="t" r="r" b="b"/>
            <a:pathLst>
              <a:path w="994705" h="252406">
                <a:moveTo>
                  <a:pt x="0" y="0"/>
                </a:moveTo>
                <a:lnTo>
                  <a:pt x="994705" y="0"/>
                </a:lnTo>
                <a:lnTo>
                  <a:pt x="994705" y="252406"/>
                </a:lnTo>
                <a:lnTo>
                  <a:pt x="0" y="252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71446" y="3832596"/>
            <a:ext cx="2142746" cy="546075"/>
          </a:xfrm>
          <a:custGeom>
            <a:avLst/>
            <a:gdLst/>
            <a:ahLst/>
            <a:cxnLst/>
            <a:rect l="l" t="t" r="r" b="b"/>
            <a:pathLst>
              <a:path w="564345" h="143822">
                <a:moveTo>
                  <a:pt x="0" y="0"/>
                </a:moveTo>
                <a:lnTo>
                  <a:pt x="564345" y="0"/>
                </a:lnTo>
                <a:lnTo>
                  <a:pt x="564345" y="143822"/>
                </a:lnTo>
                <a:lnTo>
                  <a:pt x="0" y="143822"/>
                </a:lnTo>
                <a:lnTo>
                  <a:pt x="0" y="0"/>
                </a:lnTo>
              </a:path>
            </a:pathLst>
          </a:custGeom>
          <a:solidFill>
            <a:srgbClr val="AA93A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3133513" y="3738607"/>
            <a:ext cx="2142746" cy="72027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00"/>
              </a:lnSpc>
            </a:pP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접속</a:t>
            </a:r>
            <a:r>
              <a:rPr lang="en-US" sz="2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객체</a:t>
            </a:r>
            <a:r>
              <a:rPr lang="en-US" sz="2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생성</a:t>
            </a:r>
            <a:endParaRPr 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Freeform 17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8577670">
            <a:off x="5461337" y="4656997"/>
            <a:ext cx="1139936" cy="289259"/>
          </a:xfrm>
          <a:custGeom>
            <a:avLst/>
            <a:gdLst/>
            <a:ahLst/>
            <a:cxnLst/>
            <a:rect l="l" t="t" r="r" b="b"/>
            <a:pathLst>
              <a:path w="1139936" h="289259">
                <a:moveTo>
                  <a:pt x="0" y="0"/>
                </a:moveTo>
                <a:lnTo>
                  <a:pt x="1139936" y="0"/>
                </a:lnTo>
                <a:lnTo>
                  <a:pt x="1139936" y="289259"/>
                </a:lnTo>
                <a:lnTo>
                  <a:pt x="0" y="289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4831693"/>
            <a:ext cx="4285493" cy="546075"/>
          </a:xfrm>
          <a:custGeom>
            <a:avLst/>
            <a:gdLst/>
            <a:ahLst/>
            <a:cxnLst/>
            <a:rect l="l" t="t" r="r" b="b"/>
            <a:pathLst>
              <a:path w="1128689" h="143822">
                <a:moveTo>
                  <a:pt x="0" y="0"/>
                </a:moveTo>
                <a:lnTo>
                  <a:pt x="1128689" y="0"/>
                </a:lnTo>
                <a:lnTo>
                  <a:pt x="1128689" y="143822"/>
                </a:lnTo>
                <a:lnTo>
                  <a:pt x="0" y="143822"/>
                </a:lnTo>
                <a:lnTo>
                  <a:pt x="0" y="0"/>
                </a:lnTo>
              </a:path>
            </a:pathLst>
          </a:custGeom>
          <a:solidFill>
            <a:srgbClr val="AA93A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950511" y="4664333"/>
            <a:ext cx="4460522" cy="87682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00"/>
              </a:lnSpc>
            </a:pP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접속</a:t>
            </a:r>
            <a:r>
              <a:rPr lang="en-US" sz="2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객체에</a:t>
            </a:r>
            <a:r>
              <a:rPr lang="en-US" sz="2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부가정보</a:t>
            </a:r>
            <a:r>
              <a:rPr lang="en-US" sz="2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(HEADER) </a:t>
            </a: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삽입</a:t>
            </a:r>
            <a:endParaRPr 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Freeform 21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9408795">
            <a:off x="5461337" y="5926964"/>
            <a:ext cx="1139936" cy="289259"/>
          </a:xfrm>
          <a:custGeom>
            <a:avLst/>
            <a:gdLst/>
            <a:ahLst/>
            <a:cxnLst/>
            <a:rect l="l" t="t" r="r" b="b"/>
            <a:pathLst>
              <a:path w="1139936" h="289259">
                <a:moveTo>
                  <a:pt x="0" y="0"/>
                </a:moveTo>
                <a:lnTo>
                  <a:pt x="1139936" y="0"/>
                </a:lnTo>
                <a:lnTo>
                  <a:pt x="1139936" y="289259"/>
                </a:lnTo>
                <a:lnTo>
                  <a:pt x="0" y="289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40174" y="5993000"/>
            <a:ext cx="2974019" cy="546075"/>
          </a:xfrm>
          <a:custGeom>
            <a:avLst/>
            <a:gdLst/>
            <a:ahLst/>
            <a:cxnLst/>
            <a:rect l="l" t="t" r="r" b="b"/>
            <a:pathLst>
              <a:path w="783281" h="143822">
                <a:moveTo>
                  <a:pt x="0" y="0"/>
                </a:moveTo>
                <a:lnTo>
                  <a:pt x="783281" y="0"/>
                </a:lnTo>
                <a:lnTo>
                  <a:pt x="783281" y="143822"/>
                </a:lnTo>
                <a:lnTo>
                  <a:pt x="0" y="143822"/>
                </a:lnTo>
                <a:lnTo>
                  <a:pt x="0" y="0"/>
                </a:lnTo>
              </a:path>
            </a:pathLst>
          </a:custGeom>
          <a:solidFill>
            <a:srgbClr val="AA93A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2340174" y="5884504"/>
            <a:ext cx="3086099" cy="7319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특정 웹 페이지에 접속</a:t>
            </a:r>
          </a:p>
        </p:txBody>
      </p:sp>
      <p:sp>
        <p:nvSpPr>
          <p:cNvPr id="25" name="Freeform 25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8816208">
            <a:off x="5427130" y="6916513"/>
            <a:ext cx="1139936" cy="289259"/>
          </a:xfrm>
          <a:custGeom>
            <a:avLst/>
            <a:gdLst/>
            <a:ahLst/>
            <a:cxnLst/>
            <a:rect l="l" t="t" r="r" b="b"/>
            <a:pathLst>
              <a:path w="1139936" h="289259">
                <a:moveTo>
                  <a:pt x="0" y="0"/>
                </a:moveTo>
                <a:lnTo>
                  <a:pt x="1139937" y="0"/>
                </a:lnTo>
                <a:lnTo>
                  <a:pt x="1139937" y="289259"/>
                </a:lnTo>
                <a:lnTo>
                  <a:pt x="0" y="289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8"/>
          <p:cNvSpPr txBox="1">
            <a:spLocks/>
          </p:cNvSpPr>
          <p:nvPr/>
        </p:nvSpPr>
        <p:spPr>
          <a:xfrm>
            <a:off x="0" y="9608930"/>
            <a:ext cx="3086100" cy="32307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65"/>
              </a:lnSpc>
            </a:pPr>
            <a:endParaRPr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Freeform 3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9268" y="6947230"/>
            <a:ext cx="4971131" cy="766318"/>
          </a:xfrm>
          <a:custGeom>
            <a:avLst/>
            <a:gdLst/>
            <a:ahLst/>
            <a:cxnLst/>
            <a:rect l="l" t="t" r="r" b="b"/>
            <a:pathLst>
              <a:path w="1309269" h="201829">
                <a:moveTo>
                  <a:pt x="0" y="0"/>
                </a:moveTo>
                <a:lnTo>
                  <a:pt x="1309269" y="0"/>
                </a:lnTo>
                <a:lnTo>
                  <a:pt x="1309269" y="201829"/>
                </a:lnTo>
                <a:lnTo>
                  <a:pt x="0" y="201829"/>
                </a:lnTo>
                <a:lnTo>
                  <a:pt x="0" y="0"/>
                </a:lnTo>
              </a:path>
            </a:pathLst>
          </a:custGeom>
          <a:solidFill>
            <a:srgbClr val="AA93A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379268" y="6838735"/>
            <a:ext cx="4921846" cy="100207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00"/>
              </a:lnSpc>
            </a:pP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접속에</a:t>
            </a:r>
            <a:r>
              <a:rPr lang="en-US" sz="2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실패한</a:t>
            </a:r>
            <a:r>
              <a:rPr lang="en-US" sz="2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경우</a:t>
            </a:r>
            <a:r>
              <a:rPr lang="en-US" sz="2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if문</a:t>
            </a:r>
            <a:r>
              <a:rPr lang="en-US" sz="2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이용하여</a:t>
            </a:r>
            <a:r>
              <a:rPr lang="en-US" sz="2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>
              <a:lnSpc>
                <a:spcPts val="2600"/>
              </a:lnSpc>
            </a:pP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에러메세지</a:t>
            </a:r>
            <a:r>
              <a:rPr lang="en-US" sz="2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Freeform 32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8994201">
            <a:off x="5484906" y="7979866"/>
            <a:ext cx="1139936" cy="289259"/>
          </a:xfrm>
          <a:custGeom>
            <a:avLst/>
            <a:gdLst/>
            <a:ahLst/>
            <a:cxnLst/>
            <a:rect l="l" t="t" r="r" b="b"/>
            <a:pathLst>
              <a:path w="1139936" h="289259">
                <a:moveTo>
                  <a:pt x="0" y="0"/>
                </a:moveTo>
                <a:lnTo>
                  <a:pt x="1139936" y="0"/>
                </a:lnTo>
                <a:lnTo>
                  <a:pt x="1139936" y="289259"/>
                </a:lnTo>
                <a:lnTo>
                  <a:pt x="0" y="289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Freeform 3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9268" y="7925469"/>
            <a:ext cx="4934925" cy="766318"/>
          </a:xfrm>
          <a:custGeom>
            <a:avLst/>
            <a:gdLst/>
            <a:ahLst/>
            <a:cxnLst/>
            <a:rect l="l" t="t" r="r" b="b"/>
            <a:pathLst>
              <a:path w="1299733" h="201829">
                <a:moveTo>
                  <a:pt x="0" y="0"/>
                </a:moveTo>
                <a:lnTo>
                  <a:pt x="1299733" y="0"/>
                </a:lnTo>
                <a:lnTo>
                  <a:pt x="1299733" y="201829"/>
                </a:lnTo>
                <a:lnTo>
                  <a:pt x="0" y="201829"/>
                </a:lnTo>
                <a:lnTo>
                  <a:pt x="0" y="0"/>
                </a:lnTo>
              </a:path>
            </a:pathLst>
          </a:custGeom>
          <a:solidFill>
            <a:srgbClr val="AA93A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35"/>
          <p:cNvSpPr txBox="1"/>
          <p:nvPr/>
        </p:nvSpPr>
        <p:spPr>
          <a:xfrm>
            <a:off x="385710" y="7822043"/>
            <a:ext cx="4971131" cy="100207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00"/>
              </a:lnSpc>
            </a:pP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인코딩</a:t>
            </a:r>
            <a:r>
              <a:rPr lang="en-US" sz="2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형식</a:t>
            </a:r>
            <a:r>
              <a:rPr lang="en-US" sz="2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지정하여</a:t>
            </a:r>
            <a:r>
              <a:rPr lang="en-US" sz="2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beautifulsoup</a:t>
            </a:r>
            <a:r>
              <a:rPr lang="en-US" sz="2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>
              <a:lnSpc>
                <a:spcPts val="2600"/>
              </a:lnSpc>
            </a:pP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객체</a:t>
            </a:r>
            <a:r>
              <a:rPr lang="en-US" sz="2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생성</a:t>
            </a:r>
            <a:endParaRPr lang="en-US" sz="2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6573388" y="2146390"/>
            <a:ext cx="11651077" cy="6162238"/>
          </a:xfrm>
          <a:custGeom>
            <a:avLst/>
            <a:gdLst/>
            <a:ahLst/>
            <a:cxnLst/>
            <a:rect l="l" t="t" r="r" b="b"/>
            <a:pathLst>
              <a:path w="11651077" h="6162238">
                <a:moveTo>
                  <a:pt x="0" y="0"/>
                </a:moveTo>
                <a:lnTo>
                  <a:pt x="11651077" y="0"/>
                </a:lnTo>
                <a:lnTo>
                  <a:pt x="11651077" y="6162238"/>
                </a:lnTo>
                <a:lnTo>
                  <a:pt x="0" y="6162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37"/>
          <p:cNvSpPr txBox="1"/>
          <p:nvPr/>
        </p:nvSpPr>
        <p:spPr>
          <a:xfrm>
            <a:off x="379268" y="589280"/>
            <a:ext cx="9773789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9"/>
              </a:lnSpc>
              <a:spcBef>
                <a:spcPct val="0"/>
              </a:spcBef>
            </a:pP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벅스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01</a:t>
            </a:r>
          </a:p>
        </p:txBody>
      </p:sp>
      <p:sp>
        <p:nvSpPr>
          <p:cNvPr id="38" name="AutoShape 9">
            <a:extLst>
              <a:ext uri="{FF2B5EF4-FFF2-40B4-BE49-F238E27FC236}">
                <a16:creationId xmlns:a16="http://schemas.microsoft.com/office/drawing/2014/main" id="{4941FDA3-7FEE-3BEC-42E4-FFD57105D267}"/>
              </a:ext>
            </a:extLst>
          </p:cNvPr>
          <p:cNvSpPr/>
          <p:nvPr/>
        </p:nvSpPr>
        <p:spPr>
          <a:xfrm>
            <a:off x="1" y="342900"/>
            <a:ext cx="18287996" cy="0"/>
          </a:xfrm>
          <a:prstGeom prst="line">
            <a:avLst/>
          </a:prstGeom>
          <a:ln w="38100" cap="flat">
            <a:solidFill>
              <a:srgbClr val="5468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0" name="Freeform 4">
            <a:extLst>
              <a:ext uri="{FF2B5EF4-FFF2-40B4-BE49-F238E27FC236}">
                <a16:creationId xmlns:a16="http://schemas.microsoft.com/office/drawing/2014/main" id="{6943A8EC-5EA0-2B81-59FA-8D304C1F7A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19329"/>
            <a:ext cx="18287996" cy="667671"/>
          </a:xfrm>
          <a:custGeom>
            <a:avLst/>
            <a:gdLst/>
            <a:ahLst/>
            <a:cxnLst/>
            <a:rect l="l" t="t" r="r" b="b"/>
            <a:pathLst>
              <a:path w="4816592" h="175847">
                <a:moveTo>
                  <a:pt x="0" y="0"/>
                </a:moveTo>
                <a:lnTo>
                  <a:pt x="4816592" y="0"/>
                </a:lnTo>
                <a:lnTo>
                  <a:pt x="4816592" y="175847"/>
                </a:lnTo>
                <a:lnTo>
                  <a:pt x="0" y="175847"/>
                </a:lnTo>
                <a:lnTo>
                  <a:pt x="0" y="0"/>
                </a:lnTo>
              </a:path>
            </a:pathLst>
          </a:custGeom>
          <a:solidFill>
            <a:srgbClr val="BCCBCE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9619329"/>
            <a:ext cx="18287996" cy="667671"/>
          </a:xfrm>
          <a:custGeom>
            <a:avLst/>
            <a:gdLst/>
            <a:ahLst/>
            <a:cxnLst/>
            <a:rect l="l" t="t" r="r" b="b"/>
            <a:pathLst>
              <a:path w="4816592" h="175847">
                <a:moveTo>
                  <a:pt x="0" y="0"/>
                </a:moveTo>
                <a:lnTo>
                  <a:pt x="4816592" y="0"/>
                </a:lnTo>
                <a:lnTo>
                  <a:pt x="4816592" y="175847"/>
                </a:lnTo>
                <a:lnTo>
                  <a:pt x="0" y="175847"/>
                </a:lnTo>
                <a:lnTo>
                  <a:pt x="0" y="0"/>
                </a:lnTo>
              </a:path>
            </a:pathLst>
          </a:custGeom>
          <a:solidFill>
            <a:srgbClr val="BCCBCE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634299" y="2181134"/>
            <a:ext cx="9518758" cy="2153821"/>
          </a:xfrm>
          <a:custGeom>
            <a:avLst/>
            <a:gdLst/>
            <a:ahLst/>
            <a:cxnLst/>
            <a:rect l="l" t="t" r="r" b="b"/>
            <a:pathLst>
              <a:path w="9518758" h="2153821">
                <a:moveTo>
                  <a:pt x="0" y="0"/>
                </a:moveTo>
                <a:lnTo>
                  <a:pt x="9518758" y="0"/>
                </a:lnTo>
                <a:lnTo>
                  <a:pt x="9518758" y="2153821"/>
                </a:lnTo>
                <a:lnTo>
                  <a:pt x="0" y="2153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844"/>
            </a:stretch>
          </a:blipFill>
          <a:ln w="47625">
            <a:solidFill>
              <a:srgbClr val="000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0883535" y="1583780"/>
            <a:ext cx="6591697" cy="6842414"/>
          </a:xfrm>
          <a:custGeom>
            <a:avLst/>
            <a:gdLst/>
            <a:ahLst/>
            <a:cxnLst/>
            <a:rect l="l" t="t" r="r" b="b"/>
            <a:pathLst>
              <a:path w="6176060" h="6842414">
                <a:moveTo>
                  <a:pt x="0" y="0"/>
                </a:moveTo>
                <a:lnTo>
                  <a:pt x="6176060" y="0"/>
                </a:lnTo>
                <a:lnTo>
                  <a:pt x="6176060" y="6842414"/>
                </a:lnTo>
                <a:lnTo>
                  <a:pt x="0" y="6842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143" r="-3314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379268" y="589280"/>
            <a:ext cx="9773789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9"/>
              </a:lnSpc>
              <a:spcBef>
                <a:spcPct val="0"/>
              </a:spcBef>
            </a:pP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벅스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9268" y="4921603"/>
            <a:ext cx="10504267" cy="2023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just">
              <a:lnSpc>
                <a:spcPts val="3174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먼저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'</a:t>
            </a: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일간차트'라는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빈 </a:t>
            </a: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리스트를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생성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539746" lvl="1" indent="-269873" algn="just">
              <a:lnSpc>
                <a:spcPts val="3174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추출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날짜인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'query' </a:t>
            </a: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변수와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날짜인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'</a:t>
            </a: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nowday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 </a:t>
            </a: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변수를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539746" lvl="1" indent="-269873" algn="just">
              <a:lnSpc>
                <a:spcPts val="3174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datetime.now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함수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이용하여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현재날짜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가져옴</a:t>
            </a:r>
            <a:endParaRPr lang="en-US" sz="2400" spc="149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39746" lvl="1" indent="-269873" algn="just">
              <a:lnSpc>
                <a:spcPts val="3174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strftime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함수는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datetime </a:t>
            </a: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객체를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문자열로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변환하는데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9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</a:t>
            </a:r>
            <a:r>
              <a:rPr lang="en-US" sz="2400" spc="149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just">
              <a:lnSpc>
                <a:spcPts val="3174"/>
              </a:lnSpc>
              <a:spcBef>
                <a:spcPct val="0"/>
              </a:spcBef>
            </a:pPr>
            <a:endParaRPr lang="en-US" sz="2400" spc="149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A1EC257E-7CC6-E8AE-3A68-54D1552DE4F0}"/>
              </a:ext>
            </a:extLst>
          </p:cNvPr>
          <p:cNvSpPr/>
          <p:nvPr/>
        </p:nvSpPr>
        <p:spPr>
          <a:xfrm>
            <a:off x="1" y="342900"/>
            <a:ext cx="18287996" cy="0"/>
          </a:xfrm>
          <a:prstGeom prst="line">
            <a:avLst/>
          </a:prstGeom>
          <a:ln w="38100" cap="flat">
            <a:solidFill>
              <a:srgbClr val="5468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9619329"/>
            <a:ext cx="18287996" cy="667671"/>
          </a:xfrm>
          <a:custGeom>
            <a:avLst/>
            <a:gdLst/>
            <a:ahLst/>
            <a:cxnLst/>
            <a:rect l="l" t="t" r="r" b="b"/>
            <a:pathLst>
              <a:path w="4816592" h="175847">
                <a:moveTo>
                  <a:pt x="0" y="0"/>
                </a:moveTo>
                <a:lnTo>
                  <a:pt x="4816592" y="0"/>
                </a:lnTo>
                <a:lnTo>
                  <a:pt x="4816592" y="175847"/>
                </a:lnTo>
                <a:lnTo>
                  <a:pt x="0" y="175847"/>
                </a:lnTo>
                <a:lnTo>
                  <a:pt x="0" y="0"/>
                </a:lnTo>
              </a:path>
            </a:pathLst>
          </a:custGeom>
          <a:solidFill>
            <a:srgbClr val="BCCBCE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79268" y="1926680"/>
            <a:ext cx="12098091" cy="4752114"/>
          </a:xfrm>
          <a:custGeom>
            <a:avLst/>
            <a:gdLst/>
            <a:ahLst/>
            <a:cxnLst/>
            <a:rect l="l" t="t" r="r" b="b"/>
            <a:pathLst>
              <a:path w="12098091" h="4752114">
                <a:moveTo>
                  <a:pt x="0" y="0"/>
                </a:moveTo>
                <a:lnTo>
                  <a:pt x="12098092" y="0"/>
                </a:lnTo>
                <a:lnTo>
                  <a:pt x="12098092" y="4752114"/>
                </a:lnTo>
                <a:lnTo>
                  <a:pt x="0" y="4752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>
            <a:solidFill>
              <a:srgbClr val="000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720983" y="1926680"/>
            <a:ext cx="5359246" cy="4752114"/>
          </a:xfrm>
          <a:custGeom>
            <a:avLst/>
            <a:gdLst/>
            <a:ahLst/>
            <a:cxnLst/>
            <a:rect l="l" t="t" r="r" b="b"/>
            <a:pathLst>
              <a:path w="5359246" h="4752114">
                <a:moveTo>
                  <a:pt x="0" y="0"/>
                </a:moveTo>
                <a:lnTo>
                  <a:pt x="5359246" y="0"/>
                </a:lnTo>
                <a:lnTo>
                  <a:pt x="5359246" y="4752114"/>
                </a:lnTo>
                <a:lnTo>
                  <a:pt x="0" y="475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16420" r="-164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379268" y="589280"/>
            <a:ext cx="9773789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9"/>
              </a:lnSpc>
              <a:spcBef>
                <a:spcPct val="0"/>
              </a:spcBef>
            </a:pP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벅스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7141816"/>
            <a:ext cx="15240000" cy="1901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just">
              <a:lnSpc>
                <a:spcPts val="3048"/>
              </a:lnSpc>
              <a:buFont typeface="Arial"/>
              <a:buChar char="•"/>
            </a:pP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while문을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사용하여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설정한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날짜부터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날짜까지의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벅스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데이터를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518160" lvl="1" indent="-259080" algn="just">
              <a:lnSpc>
                <a:spcPts val="3048"/>
              </a:lnSpc>
              <a:buFont typeface="Arial"/>
              <a:buChar char="•"/>
            </a:pP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날짜별로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웹사이트에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접속해서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날짜의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곡명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아티스트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앨범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)를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추출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518160" lvl="1" indent="-259080" algn="just">
              <a:lnSpc>
                <a:spcPts val="3048"/>
              </a:lnSpc>
              <a:buFont typeface="Arial"/>
              <a:buChar char="•"/>
            </a:pP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정보들은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dictionary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형태로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저장되며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이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dictionary는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'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일간차트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리스트에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추가됨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518160" lvl="1" indent="-259080" algn="just">
              <a:lnSpc>
                <a:spcPts val="3048"/>
              </a:lnSpc>
              <a:buFont typeface="Arial"/>
              <a:buChar char="•"/>
            </a:pP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모든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수집이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끝나면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'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일간차트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리스트는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pandas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DataFrame으로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변환되어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엑셀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파일로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144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저장됨</a:t>
            </a:r>
            <a:r>
              <a:rPr lang="en-US" sz="2400" spc="144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just">
              <a:lnSpc>
                <a:spcPts val="3048"/>
              </a:lnSpc>
              <a:spcBef>
                <a:spcPct val="0"/>
              </a:spcBef>
            </a:pPr>
            <a:endParaRPr lang="en-US" sz="2400" spc="144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D0E49DCE-24E6-9E16-3483-FCC461EF4BD6}"/>
              </a:ext>
            </a:extLst>
          </p:cNvPr>
          <p:cNvSpPr/>
          <p:nvPr/>
        </p:nvSpPr>
        <p:spPr>
          <a:xfrm>
            <a:off x="1" y="342900"/>
            <a:ext cx="18287996" cy="0"/>
          </a:xfrm>
          <a:prstGeom prst="line">
            <a:avLst/>
          </a:prstGeom>
          <a:ln w="38100" cap="flat">
            <a:solidFill>
              <a:srgbClr val="5468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9619329"/>
            <a:ext cx="18287996" cy="667671"/>
          </a:xfrm>
          <a:custGeom>
            <a:avLst/>
            <a:gdLst/>
            <a:ahLst/>
            <a:cxnLst/>
            <a:rect l="l" t="t" r="r" b="b"/>
            <a:pathLst>
              <a:path w="4816592" h="175847">
                <a:moveTo>
                  <a:pt x="0" y="0"/>
                </a:moveTo>
                <a:lnTo>
                  <a:pt x="4816592" y="0"/>
                </a:lnTo>
                <a:lnTo>
                  <a:pt x="4816592" y="175847"/>
                </a:lnTo>
                <a:lnTo>
                  <a:pt x="0" y="175847"/>
                </a:lnTo>
                <a:lnTo>
                  <a:pt x="0" y="0"/>
                </a:lnTo>
              </a:path>
            </a:pathLst>
          </a:custGeom>
          <a:solidFill>
            <a:srgbClr val="BCCBCE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79268" y="1926680"/>
            <a:ext cx="11427914" cy="5707163"/>
          </a:xfrm>
          <a:custGeom>
            <a:avLst/>
            <a:gdLst/>
            <a:ahLst/>
            <a:cxnLst/>
            <a:rect l="l" t="t" r="r" b="b"/>
            <a:pathLst>
              <a:path w="11427914" h="5707163">
                <a:moveTo>
                  <a:pt x="0" y="0"/>
                </a:moveTo>
                <a:lnTo>
                  <a:pt x="11427914" y="0"/>
                </a:lnTo>
                <a:lnTo>
                  <a:pt x="11427914" y="5707163"/>
                </a:lnTo>
                <a:lnTo>
                  <a:pt x="0" y="570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>
            <a:solidFill>
              <a:srgbClr val="000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79268" y="589280"/>
            <a:ext cx="9773789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9"/>
              </a:lnSpc>
              <a:spcBef>
                <a:spcPct val="0"/>
              </a:spcBef>
            </a:pP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벅스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차트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5799" dirty="0" err="1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r>
              <a:rPr lang="en-US" sz="5799" dirty="0">
                <a:solidFill>
                  <a:srgbClr val="54687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90767" y="4000354"/>
            <a:ext cx="6069330" cy="153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</a:pPr>
            <a:r>
              <a:rPr lang="en-US" sz="2399" spc="143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r>
              <a:rPr lang="en-US" sz="2399" spc="143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 </a:t>
            </a:r>
            <a:r>
              <a:rPr lang="en-US" sz="2399" spc="143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상기와</a:t>
            </a:r>
            <a:r>
              <a:rPr lang="en-US" sz="2399" spc="143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399" spc="143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같이</a:t>
            </a:r>
            <a:r>
              <a:rPr lang="en-US" sz="2399" spc="143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399" spc="143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데이터가</a:t>
            </a:r>
            <a:r>
              <a:rPr lang="en-US" sz="2399" spc="143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>
              <a:lnSpc>
                <a:spcPts val="3047"/>
              </a:lnSpc>
            </a:pPr>
            <a:r>
              <a:rPr lang="en-US" sz="2399" spc="143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추출된</a:t>
            </a:r>
            <a:r>
              <a:rPr lang="en-US" sz="2399" spc="143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399" spc="143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것을</a:t>
            </a:r>
            <a:r>
              <a:rPr lang="en-US" sz="2399" spc="143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399" spc="143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r>
              <a:rPr lang="en-US" sz="2399" spc="143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할 수 </a:t>
            </a:r>
            <a:r>
              <a:rPr lang="en-US" sz="2399" spc="143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있으며</a:t>
            </a:r>
            <a:r>
              <a:rPr lang="en-US" sz="2399" spc="143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399" spc="143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DataFrame</a:t>
            </a:r>
            <a:endParaRPr lang="en-US" sz="2399" spc="143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047"/>
              </a:lnSpc>
            </a:pPr>
            <a:r>
              <a:rPr lang="en-US" sz="2399" spc="143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</a:t>
            </a:r>
            <a:r>
              <a:rPr lang="en-US" sz="2399" spc="143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확인하자면</a:t>
            </a:r>
            <a:r>
              <a:rPr lang="en-US" sz="2399" spc="143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4개의 </a:t>
            </a:r>
            <a:r>
              <a:rPr lang="en-US" sz="2399" spc="143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컬럼으로</a:t>
            </a:r>
            <a:r>
              <a:rPr lang="en-US" sz="2399" spc="143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399" spc="143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구성되어</a:t>
            </a:r>
            <a:endParaRPr lang="en-US" sz="2399" spc="143" dirty="0">
              <a:solidFill>
                <a:srgbClr val="3B4A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2399" spc="143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있고</a:t>
            </a:r>
            <a:r>
              <a:rPr lang="en-US" sz="2399" spc="143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2800행인 </a:t>
            </a:r>
            <a:r>
              <a:rPr lang="en-US" sz="2399" spc="143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데이터임을</a:t>
            </a:r>
            <a:r>
              <a:rPr lang="en-US" sz="2399" spc="143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알 수 </a:t>
            </a:r>
            <a:r>
              <a:rPr lang="en-US" sz="2399" spc="143" dirty="0" err="1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있다</a:t>
            </a:r>
            <a:r>
              <a:rPr lang="en-US" sz="2399" spc="143" dirty="0">
                <a:solidFill>
                  <a:srgbClr val="3B4A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4A75DB7E-5F29-4BF0-9E4A-8B8F80A8D92A}"/>
              </a:ext>
            </a:extLst>
          </p:cNvPr>
          <p:cNvSpPr/>
          <p:nvPr/>
        </p:nvSpPr>
        <p:spPr>
          <a:xfrm>
            <a:off x="1" y="342900"/>
            <a:ext cx="18287996" cy="0"/>
          </a:xfrm>
          <a:prstGeom prst="line">
            <a:avLst/>
          </a:prstGeom>
          <a:ln w="38100" cap="flat">
            <a:solidFill>
              <a:srgbClr val="5468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919</Words>
  <Application>Microsoft Office PowerPoint</Application>
  <PresentationFormat>사용자 지정</PresentationFormat>
  <Paragraphs>140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나눔고딕 ExtraBold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분석 1차 미니 프로젝트</dc:title>
  <cp:lastModifiedBy>kimandy1095@hanmail.net</cp:lastModifiedBy>
  <cp:revision>4</cp:revision>
  <dcterms:created xsi:type="dcterms:W3CDTF">2006-08-16T00:00:00Z</dcterms:created>
  <dcterms:modified xsi:type="dcterms:W3CDTF">2023-09-02T12:40:43Z</dcterms:modified>
  <dc:identifier>DAFs7fzRAyU</dc:identifier>
</cp:coreProperties>
</file>